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7"/>
  </p:notesMasterIdLst>
  <p:sldIdLst>
    <p:sldId id="428" r:id="rId2"/>
    <p:sldId id="416" r:id="rId3"/>
    <p:sldId id="408" r:id="rId4"/>
    <p:sldId id="404" r:id="rId5"/>
    <p:sldId id="401" r:id="rId6"/>
    <p:sldId id="489" r:id="rId7"/>
    <p:sldId id="402" r:id="rId8"/>
    <p:sldId id="490" r:id="rId9"/>
    <p:sldId id="491" r:id="rId10"/>
    <p:sldId id="492" r:id="rId11"/>
    <p:sldId id="493" r:id="rId12"/>
    <p:sldId id="494" r:id="rId13"/>
    <p:sldId id="495" r:id="rId14"/>
    <p:sldId id="496" r:id="rId15"/>
    <p:sldId id="403" r:id="rId16"/>
    <p:sldId id="409" r:id="rId17"/>
    <p:sldId id="418" r:id="rId18"/>
    <p:sldId id="422" r:id="rId19"/>
    <p:sldId id="423" r:id="rId20"/>
    <p:sldId id="424" r:id="rId21"/>
    <p:sldId id="425" r:id="rId22"/>
    <p:sldId id="429" r:id="rId23"/>
    <p:sldId id="417" r:id="rId24"/>
    <p:sldId id="483" r:id="rId25"/>
    <p:sldId id="330" r:id="rId26"/>
    <p:sldId id="392" r:id="rId27"/>
    <p:sldId id="393" r:id="rId28"/>
    <p:sldId id="395" r:id="rId29"/>
    <p:sldId id="488" r:id="rId30"/>
    <p:sldId id="413" r:id="rId31"/>
    <p:sldId id="415" r:id="rId32"/>
    <p:sldId id="485" r:id="rId33"/>
    <p:sldId id="486" r:id="rId34"/>
    <p:sldId id="487" r:id="rId35"/>
    <p:sldId id="481" r:id="rId36"/>
    <p:sldId id="406" r:id="rId37"/>
    <p:sldId id="420" r:id="rId38"/>
    <p:sldId id="419" r:id="rId39"/>
    <p:sldId id="504" r:id="rId40"/>
    <p:sldId id="405" r:id="rId41"/>
    <p:sldId id="396" r:id="rId42"/>
    <p:sldId id="421" r:id="rId43"/>
    <p:sldId id="505" r:id="rId44"/>
    <p:sldId id="407" r:id="rId45"/>
    <p:sldId id="399" r:id="rId46"/>
    <p:sldId id="506" r:id="rId47"/>
    <p:sldId id="432" r:id="rId48"/>
    <p:sldId id="478" r:id="rId49"/>
    <p:sldId id="479" r:id="rId50"/>
    <p:sldId id="480" r:id="rId51"/>
    <p:sldId id="473" r:id="rId52"/>
    <p:sldId id="475" r:id="rId53"/>
    <p:sldId id="476" r:id="rId54"/>
    <p:sldId id="477" r:id="rId55"/>
    <p:sldId id="474" r:id="rId56"/>
    <p:sldId id="472" r:id="rId57"/>
    <p:sldId id="497" r:id="rId58"/>
    <p:sldId id="503" r:id="rId59"/>
    <p:sldId id="454" r:id="rId60"/>
    <p:sldId id="508" r:id="rId61"/>
    <p:sldId id="509" r:id="rId62"/>
    <p:sldId id="510" r:id="rId63"/>
    <p:sldId id="467" r:id="rId64"/>
    <p:sldId id="507" r:id="rId65"/>
    <p:sldId id="377" r:id="rId6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rgbClr val="FFFFCC"/>
        </a:solidFill>
        <a:latin typeface="Arial" charset="0"/>
        <a:ea typeface="+mn-ea"/>
        <a:cs typeface="+mn-cs"/>
      </a:defRPr>
    </a:lvl1pPr>
    <a:lvl2pPr marL="457200" algn="l" rtl="0" eaLnBrk="0" fontAlgn="base" hangingPunct="0">
      <a:spcBef>
        <a:spcPct val="0"/>
      </a:spcBef>
      <a:spcAft>
        <a:spcPct val="0"/>
      </a:spcAft>
      <a:defRPr sz="2400" kern="1200">
        <a:solidFill>
          <a:srgbClr val="FFFFCC"/>
        </a:solidFill>
        <a:latin typeface="Arial" charset="0"/>
        <a:ea typeface="+mn-ea"/>
        <a:cs typeface="+mn-cs"/>
      </a:defRPr>
    </a:lvl2pPr>
    <a:lvl3pPr marL="914400" algn="l" rtl="0" eaLnBrk="0" fontAlgn="base" hangingPunct="0">
      <a:spcBef>
        <a:spcPct val="0"/>
      </a:spcBef>
      <a:spcAft>
        <a:spcPct val="0"/>
      </a:spcAft>
      <a:defRPr sz="2400" kern="1200">
        <a:solidFill>
          <a:srgbClr val="FFFFCC"/>
        </a:solidFill>
        <a:latin typeface="Arial" charset="0"/>
        <a:ea typeface="+mn-ea"/>
        <a:cs typeface="+mn-cs"/>
      </a:defRPr>
    </a:lvl3pPr>
    <a:lvl4pPr marL="1371600" algn="l" rtl="0" eaLnBrk="0" fontAlgn="base" hangingPunct="0">
      <a:spcBef>
        <a:spcPct val="0"/>
      </a:spcBef>
      <a:spcAft>
        <a:spcPct val="0"/>
      </a:spcAft>
      <a:defRPr sz="2400" kern="1200">
        <a:solidFill>
          <a:srgbClr val="FFFFCC"/>
        </a:solidFill>
        <a:latin typeface="Arial" charset="0"/>
        <a:ea typeface="+mn-ea"/>
        <a:cs typeface="+mn-cs"/>
      </a:defRPr>
    </a:lvl4pPr>
    <a:lvl5pPr marL="1828800" algn="l" rtl="0" eaLnBrk="0" fontAlgn="base" hangingPunct="0">
      <a:spcBef>
        <a:spcPct val="0"/>
      </a:spcBef>
      <a:spcAft>
        <a:spcPct val="0"/>
      </a:spcAft>
      <a:defRPr sz="2400" kern="1200">
        <a:solidFill>
          <a:srgbClr val="FFFFCC"/>
        </a:solidFill>
        <a:latin typeface="Arial" charset="0"/>
        <a:ea typeface="+mn-ea"/>
        <a:cs typeface="+mn-cs"/>
      </a:defRPr>
    </a:lvl5pPr>
    <a:lvl6pPr marL="2286000" algn="l" defTabSz="914400" rtl="0" eaLnBrk="1" latinLnBrk="0" hangingPunct="1">
      <a:defRPr sz="2400" kern="1200">
        <a:solidFill>
          <a:srgbClr val="FFFFCC"/>
        </a:solidFill>
        <a:latin typeface="Arial" charset="0"/>
        <a:ea typeface="+mn-ea"/>
        <a:cs typeface="+mn-cs"/>
      </a:defRPr>
    </a:lvl6pPr>
    <a:lvl7pPr marL="2743200" algn="l" defTabSz="914400" rtl="0" eaLnBrk="1" latinLnBrk="0" hangingPunct="1">
      <a:defRPr sz="2400" kern="1200">
        <a:solidFill>
          <a:srgbClr val="FFFFCC"/>
        </a:solidFill>
        <a:latin typeface="Arial" charset="0"/>
        <a:ea typeface="+mn-ea"/>
        <a:cs typeface="+mn-cs"/>
      </a:defRPr>
    </a:lvl7pPr>
    <a:lvl8pPr marL="3200400" algn="l" defTabSz="914400" rtl="0" eaLnBrk="1" latinLnBrk="0" hangingPunct="1">
      <a:defRPr sz="2400" kern="1200">
        <a:solidFill>
          <a:srgbClr val="FFFFCC"/>
        </a:solidFill>
        <a:latin typeface="Arial" charset="0"/>
        <a:ea typeface="+mn-ea"/>
        <a:cs typeface="+mn-cs"/>
      </a:defRPr>
    </a:lvl8pPr>
    <a:lvl9pPr marL="3657600" algn="l" defTabSz="914400" rtl="0" eaLnBrk="1" latinLnBrk="0" hangingPunct="1">
      <a:defRPr sz="2400" kern="1200">
        <a:solidFill>
          <a:srgbClr val="FFFFCC"/>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00"/>
    <a:srgbClr val="DDDDDD"/>
    <a:srgbClr val="C0C0C0"/>
    <a:srgbClr val="004E6A"/>
    <a:srgbClr val="000099"/>
    <a:srgbClr val="FFFFCC"/>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542" autoAdjust="0"/>
    <p:restoredTop sz="94138" autoAdjust="0"/>
  </p:normalViewPr>
  <p:slideViewPr>
    <p:cSldViewPr>
      <p:cViewPr>
        <p:scale>
          <a:sx n="60" d="100"/>
          <a:sy n="60" d="100"/>
        </p:scale>
        <p:origin x="-2424" y="-11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7392"/>
    </p:cViewPr>
  </p:sorterViewPr>
  <p:notesViewPr>
    <p:cSldViewPr>
      <p:cViewPr varScale="1">
        <p:scale>
          <a:sx n="58" d="100"/>
          <a:sy n="58" d="100"/>
        </p:scale>
        <p:origin x="-1770"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image" Target="../media/image82.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drawings/_rels/vmlDrawing2.v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image" Target="../media/image82.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noProof="1"/>
            </a:lvl1pPr>
          </a:lstStyle>
          <a:p>
            <a:pPr>
              <a:defRPr/>
            </a:pPr>
            <a:endParaRPr lang="en-US"/>
          </a:p>
        </p:txBody>
      </p:sp>
      <p:sp>
        <p:nvSpPr>
          <p:cNvPr id="3584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noProof="1"/>
            </a:lvl1pPr>
          </a:lstStyle>
          <a:p>
            <a:pPr>
              <a:defRPr/>
            </a:pPr>
            <a:endParaRPr lang="en-US"/>
          </a:p>
        </p:txBody>
      </p:sp>
      <p:sp>
        <p:nvSpPr>
          <p:cNvPr id="972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1" smtClean="0"/>
              <a:t>Click to edit Master text styles</a:t>
            </a:r>
          </a:p>
          <a:p>
            <a:pPr lvl="1"/>
            <a:r>
              <a:rPr lang="en-US" noProof="1" smtClean="0"/>
              <a:t>Second level</a:t>
            </a:r>
          </a:p>
          <a:p>
            <a:pPr lvl="2"/>
            <a:r>
              <a:rPr lang="en-US" noProof="1" smtClean="0"/>
              <a:t>Third level</a:t>
            </a:r>
          </a:p>
          <a:p>
            <a:pPr lvl="3"/>
            <a:r>
              <a:rPr lang="en-US" noProof="1" smtClean="0"/>
              <a:t>Fourth level</a:t>
            </a:r>
          </a:p>
          <a:p>
            <a:pPr lvl="4"/>
            <a:r>
              <a:rPr lang="en-US" noProof="1" smtClean="0"/>
              <a:t>Fifth level</a:t>
            </a:r>
          </a:p>
        </p:txBody>
      </p:sp>
      <p:sp>
        <p:nvSpPr>
          <p:cNvPr id="3584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noProof="1"/>
            </a:lvl1pPr>
          </a:lstStyle>
          <a:p>
            <a:pPr>
              <a:defRPr/>
            </a:pPr>
            <a:endParaRPr lang="en-US"/>
          </a:p>
        </p:txBody>
      </p:sp>
      <p:sp>
        <p:nvSpPr>
          <p:cNvPr id="3584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noProof="1"/>
            </a:lvl1pPr>
          </a:lstStyle>
          <a:p>
            <a:pPr>
              <a:defRPr/>
            </a:pPr>
            <a:fld id="{F9640282-E5BF-47B9-861E-FA35BDECDF18}" type="slidenum">
              <a:rPr/>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332B6E91-CFEA-4D30-8DF0-D296BA16D72E}" type="slidenum">
              <a:rPr lang="en-US" smtClean="0"/>
              <a:pPr/>
              <a:t>8</a:t>
            </a:fld>
            <a:endParaRPr lang="en-US" smtClean="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4A5AC5A7-969E-4281-90BA-8FC7F0E020A3}" type="slidenum">
              <a:rPr lang="en-US" smtClean="0"/>
              <a:pPr/>
              <a:t>9</a:t>
            </a:fld>
            <a:endParaRPr lang="en-US" smtClean="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6872B4-F8E3-4C43-8D2A-FB961CDA331B}" type="slidenum">
              <a:rPr lang="en-US"/>
              <a:pPr/>
              <a:t>60</a:t>
            </a:fld>
            <a:endParaRPr lang="en-US"/>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6872B4-F8E3-4C43-8D2A-FB961CDA331B}" type="slidenum">
              <a:rPr lang="en-US"/>
              <a:pPr/>
              <a:t>61</a:t>
            </a:fld>
            <a:endParaRPr lang="en-US"/>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6872B4-F8E3-4C43-8D2A-FB961CDA331B}" type="slidenum">
              <a:rPr lang="en-US"/>
              <a:pPr/>
              <a:t>62</a:t>
            </a:fld>
            <a:endParaRPr lang="en-US"/>
          </a:p>
        </p:txBody>
      </p:sp>
      <p:sp>
        <p:nvSpPr>
          <p:cNvPr id="403458" name="Rectangle 2"/>
          <p:cNvSpPr>
            <a:spLocks noGrp="1" noRot="1" noChangeAspect="1" noChangeArrowheads="1" noTextEdit="1"/>
          </p:cNvSpPr>
          <p:nvPr>
            <p:ph type="sldImg"/>
          </p:nvPr>
        </p:nvSpPr>
        <p:spPr>
          <a:ln/>
        </p:spPr>
      </p:sp>
      <p:sp>
        <p:nvSpPr>
          <p:cNvPr id="40345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0D6FCC-5322-4B69-B63A-93683E0FAB7F}"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7C8C6FD-3810-4109-B924-5A7057AAA51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9E94064-0149-4D82-9A64-FE9FFA83588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4500F8E-A8A3-4690-A518-0E6E53D534D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DCCBE0B-9E0E-43EE-AFAC-BD5498C0319D}"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20A6D771-2DF8-4CFD-B361-989F8DD7D01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8551F4C9-A5F5-41A7-9746-4071A3D4C017}"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A9638A94-3EFB-4CF6-B9E4-9870746F53F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893795D6-B124-48D8-A9D3-74B162863C9E}"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993E471-A508-454A-844C-4A5F12C9DE1E}"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F5CE6E0-59FB-4CAA-B4CB-B6CFF3E0129B}"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4E6A"/>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614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noProof="1">
                <a:solidFill>
                  <a:schemeClr val="tx1"/>
                </a:solidFill>
                <a:latin typeface="+mn-lt"/>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noProof="1">
                <a:solidFill>
                  <a:schemeClr val="tx1"/>
                </a:solidFill>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noProof="1">
                <a:solidFill>
                  <a:schemeClr val="tx1"/>
                </a:solidFill>
                <a:latin typeface="+mn-lt"/>
              </a:defRPr>
            </a:lvl1pPr>
          </a:lstStyle>
          <a:p>
            <a:pPr>
              <a:defRPr/>
            </a:pPr>
            <a:fld id="{01B81775-4CE9-4B3F-935F-1342C28A9384}" type="slidenum">
              <a:rPr/>
              <a:pPr>
                <a:defRPr/>
              </a:pPr>
              <a:t>‹#›</a:t>
            </a:fld>
            <a:endParaRPr lang="en-US"/>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hyperlink" Target="http://www.ncbi.nlm.nih.gov/books/bv.fcgi?call=bv.View..ShowSection&amp;rid=.0UwRz-FOeqvGdvnEMUl182Oj55e5YanUm6A-" TargetMode="External"/><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upload.wikimedia.org/wikipedia/commons/3/3b/Ernst_Haeckel_1860.jpg" TargetMode="External"/><Relationship Id="rId1" Type="http://schemas.openxmlformats.org/officeDocument/2006/relationships/slideLayout" Target="../slideLayouts/slideLayout7.xml"/><Relationship Id="rId6" Type="http://schemas.openxmlformats.org/officeDocument/2006/relationships/image" Target="../media/image3.jpeg"/><Relationship Id="rId5" Type="http://schemas.openxmlformats.org/officeDocument/2006/relationships/hyperlink" Target="http://upload.wikimedia.org/wikipedia/commons/0/08/Haeckel_drawings.jpg"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jpeg"/><Relationship Id="rId3" Type="http://schemas.openxmlformats.org/officeDocument/2006/relationships/image" Target="../media/image47.jpeg"/><Relationship Id="rId7" Type="http://schemas.openxmlformats.org/officeDocument/2006/relationships/image" Target="../media/image51.png"/><Relationship Id="rId12" Type="http://schemas.openxmlformats.org/officeDocument/2006/relationships/hyperlink" Target="http://upload.wikimedia.org/wikipedia/en/f/fc/On_Growth_and_Form.JPG" TargetMode="External"/><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46.xml.rels><?xml version="1.0" encoding="UTF-8" standalone="yes"?>
<Relationships xmlns="http://schemas.openxmlformats.org/package/2006/relationships"><Relationship Id="rId3" Type="http://schemas.openxmlformats.org/officeDocument/2006/relationships/hyperlink" Target="http://www.hotwells.freeserve.co.uk/Jpegs/spain/guggenheim_spider.jpg" TargetMode="External"/><Relationship Id="rId2" Type="http://schemas.openxmlformats.org/officeDocument/2006/relationships/image" Target="../media/image65.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oleObject" Target="../embeddings/oleObject6.bin"/><Relationship Id="rId3" Type="http://schemas.openxmlformats.org/officeDocument/2006/relationships/notesSlide" Target="../notesSlides/notesSlide3.xml"/><Relationship Id="rId7" Type="http://schemas.openxmlformats.org/officeDocument/2006/relationships/image" Target="../media/image93.png"/><Relationship Id="rId12" Type="http://schemas.openxmlformats.org/officeDocument/2006/relationships/oleObject" Target="../embeddings/oleObject5.bin"/><Relationship Id="rId2" Type="http://schemas.openxmlformats.org/officeDocument/2006/relationships/slideLayout" Target="../slideLayouts/slideLayout7.xml"/><Relationship Id="rId16" Type="http://schemas.openxmlformats.org/officeDocument/2006/relationships/oleObject" Target="../embeddings/oleObject8.bin"/><Relationship Id="rId1" Type="http://schemas.openxmlformats.org/officeDocument/2006/relationships/vmlDrawing" Target="../drawings/vmlDrawing1.vml"/><Relationship Id="rId6" Type="http://schemas.openxmlformats.org/officeDocument/2006/relationships/image" Target="../media/image92.png"/><Relationship Id="rId11" Type="http://schemas.openxmlformats.org/officeDocument/2006/relationships/oleObject" Target="../embeddings/oleObject4.bin"/><Relationship Id="rId5" Type="http://schemas.openxmlformats.org/officeDocument/2006/relationships/image" Target="../media/image91.png"/><Relationship Id="rId15" Type="http://schemas.openxmlformats.org/officeDocument/2006/relationships/image" Target="../media/image94.png"/><Relationship Id="rId10" Type="http://schemas.openxmlformats.org/officeDocument/2006/relationships/oleObject" Target="../embeddings/oleObject3.bin"/><Relationship Id="rId4" Type="http://schemas.openxmlformats.org/officeDocument/2006/relationships/image" Target="../media/image90.emf"/><Relationship Id="rId9" Type="http://schemas.openxmlformats.org/officeDocument/2006/relationships/oleObject" Target="../embeddings/oleObject2.bin"/><Relationship Id="rId14" Type="http://schemas.openxmlformats.org/officeDocument/2006/relationships/oleObject" Target="../embeddings/oleObject7.bin"/></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oleObject" Target="../embeddings/oleObject14.bin"/><Relationship Id="rId3" Type="http://schemas.openxmlformats.org/officeDocument/2006/relationships/notesSlide" Target="../notesSlides/notesSlide5.xml"/><Relationship Id="rId7" Type="http://schemas.openxmlformats.org/officeDocument/2006/relationships/image" Target="../media/image93.png"/><Relationship Id="rId12" Type="http://schemas.openxmlformats.org/officeDocument/2006/relationships/oleObject" Target="../embeddings/oleObject13.bin"/><Relationship Id="rId2" Type="http://schemas.openxmlformats.org/officeDocument/2006/relationships/slideLayout" Target="../slideLayouts/slideLayout7.xml"/><Relationship Id="rId16" Type="http://schemas.openxmlformats.org/officeDocument/2006/relationships/oleObject" Target="../embeddings/oleObject16.bin"/><Relationship Id="rId1" Type="http://schemas.openxmlformats.org/officeDocument/2006/relationships/vmlDrawing" Target="../drawings/vmlDrawing2.vml"/><Relationship Id="rId6" Type="http://schemas.openxmlformats.org/officeDocument/2006/relationships/image" Target="../media/image92.png"/><Relationship Id="rId11" Type="http://schemas.openxmlformats.org/officeDocument/2006/relationships/oleObject" Target="../embeddings/oleObject12.bin"/><Relationship Id="rId5" Type="http://schemas.openxmlformats.org/officeDocument/2006/relationships/image" Target="../media/image91.png"/><Relationship Id="rId15" Type="http://schemas.openxmlformats.org/officeDocument/2006/relationships/image" Target="../media/image94.png"/><Relationship Id="rId10" Type="http://schemas.openxmlformats.org/officeDocument/2006/relationships/oleObject" Target="../embeddings/oleObject11.bin"/><Relationship Id="rId4" Type="http://schemas.openxmlformats.org/officeDocument/2006/relationships/image" Target="../media/image90.emf"/><Relationship Id="rId9" Type="http://schemas.openxmlformats.org/officeDocument/2006/relationships/oleObject" Target="../embeddings/oleObject10.bin"/><Relationship Id="rId14" Type="http://schemas.openxmlformats.org/officeDocument/2006/relationships/oleObject" Target="../embeddings/oleObject15.bin"/></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2438400"/>
            <a:ext cx="8915400" cy="1924050"/>
          </a:xfrm>
          <a:prstGeom prst="rect">
            <a:avLst/>
          </a:prstGeom>
          <a:noFill/>
          <a:ln w="9525">
            <a:noFill/>
            <a:miter lim="800000"/>
            <a:headEnd/>
            <a:tailEnd/>
          </a:ln>
        </p:spPr>
        <p:txBody>
          <a:bodyPr>
            <a:spAutoFit/>
          </a:bodyPr>
          <a:lstStyle/>
          <a:p>
            <a:pPr algn="ctr">
              <a:spcBef>
                <a:spcPts val="500"/>
              </a:spcBef>
              <a:spcAft>
                <a:spcPts val="500"/>
              </a:spcAft>
            </a:pPr>
            <a:r>
              <a:rPr lang="pt-PT" sz="4400"/>
              <a:t>Desenvolvimento – Heterocronia, Alometria e Macroevolução</a:t>
            </a:r>
            <a:endParaRPr lang="pt-PT"/>
          </a:p>
          <a:p>
            <a:pPr>
              <a:spcBef>
                <a:spcPts val="500"/>
              </a:spcBef>
              <a:spcAft>
                <a:spcPts val="500"/>
              </a:spcAft>
            </a:pPr>
            <a:endParaRPr lang="pt-PT"/>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9"/>
          <p:cNvSpPr>
            <a:spLocks noChangeArrowheads="1"/>
          </p:cNvSpPr>
          <p:nvPr/>
        </p:nvSpPr>
        <p:spPr bwMode="auto">
          <a:xfrm>
            <a:off x="7620000" y="304800"/>
            <a:ext cx="609600" cy="304800"/>
          </a:xfrm>
          <a:prstGeom prst="rect">
            <a:avLst/>
          </a:prstGeom>
          <a:solidFill>
            <a:schemeClr val="bg1"/>
          </a:solidFill>
          <a:ln w="9525" algn="ctr">
            <a:noFill/>
            <a:round/>
            <a:headEnd/>
            <a:tailEnd/>
          </a:ln>
        </p:spPr>
        <p:txBody>
          <a:bodyPr/>
          <a:lstStyle/>
          <a:p>
            <a:pPr eaLnBrk="0" hangingPunct="0"/>
            <a:endParaRPr lang="en-US"/>
          </a:p>
        </p:txBody>
      </p:sp>
      <p:pic>
        <p:nvPicPr>
          <p:cNvPr id="21507" name="Picture 10"/>
          <p:cNvPicPr>
            <a:picLocks noChangeAspect="1" noChangeArrowheads="1"/>
          </p:cNvPicPr>
          <p:nvPr/>
        </p:nvPicPr>
        <p:blipFill>
          <a:blip r:embed="rId2" cstate="print"/>
          <a:srcRect/>
          <a:stretch>
            <a:fillRect/>
          </a:stretch>
        </p:blipFill>
        <p:spPr bwMode="auto">
          <a:xfrm>
            <a:off x="1371600" y="2438400"/>
            <a:ext cx="5638800" cy="2230438"/>
          </a:xfrm>
          <a:prstGeom prst="rect">
            <a:avLst/>
          </a:prstGeom>
          <a:noFill/>
          <a:ln w="9525">
            <a:noFill/>
            <a:miter lim="800000"/>
            <a:headEnd/>
            <a:tailEnd/>
          </a:ln>
        </p:spPr>
      </p:pic>
      <p:pic>
        <p:nvPicPr>
          <p:cNvPr id="21508" name="Picture 6"/>
          <p:cNvPicPr>
            <a:picLocks noChangeAspect="1" noChangeArrowheads="1"/>
          </p:cNvPicPr>
          <p:nvPr/>
        </p:nvPicPr>
        <p:blipFill>
          <a:blip r:embed="rId3" cstate="print"/>
          <a:srcRect/>
          <a:stretch>
            <a:fillRect/>
          </a:stretch>
        </p:blipFill>
        <p:spPr bwMode="auto">
          <a:xfrm>
            <a:off x="1447800" y="4495800"/>
            <a:ext cx="4572000" cy="2127250"/>
          </a:xfrm>
          <a:prstGeom prst="rect">
            <a:avLst/>
          </a:prstGeom>
          <a:noFill/>
          <a:ln w="9525">
            <a:noFill/>
            <a:miter lim="800000"/>
            <a:headEnd/>
            <a:tailEnd/>
          </a:ln>
        </p:spPr>
      </p:pic>
      <p:sp>
        <p:nvSpPr>
          <p:cNvPr id="21509" name="Rectangle 12"/>
          <p:cNvSpPr>
            <a:spLocks noChangeArrowheads="1"/>
          </p:cNvSpPr>
          <p:nvPr/>
        </p:nvSpPr>
        <p:spPr bwMode="auto">
          <a:xfrm>
            <a:off x="1447800" y="4495800"/>
            <a:ext cx="2590800" cy="533400"/>
          </a:xfrm>
          <a:prstGeom prst="rect">
            <a:avLst/>
          </a:prstGeom>
          <a:solidFill>
            <a:schemeClr val="bg1"/>
          </a:solidFill>
          <a:ln w="9525" algn="ctr">
            <a:noFill/>
            <a:round/>
            <a:headEnd/>
            <a:tailEnd/>
          </a:ln>
        </p:spPr>
        <p:txBody>
          <a:bodyPr/>
          <a:lstStyle/>
          <a:p>
            <a:pPr eaLnBrk="0" hangingPunct="0"/>
            <a:endParaRPr lang="en-US">
              <a:solidFill>
                <a:schemeClr val="tx1"/>
              </a:solidFill>
            </a:endParaRPr>
          </a:p>
        </p:txBody>
      </p:sp>
      <p:cxnSp>
        <p:nvCxnSpPr>
          <p:cNvPr id="14" name="Straight Connector 13"/>
          <p:cNvCxnSpPr/>
          <p:nvPr/>
        </p:nvCxnSpPr>
        <p:spPr bwMode="auto">
          <a:xfrm>
            <a:off x="1524000" y="4648200"/>
            <a:ext cx="2819400" cy="1588"/>
          </a:xfrm>
          <a:prstGeom prst="line">
            <a:avLst/>
          </a:prstGeom>
          <a:solidFill>
            <a:schemeClr val="accent1"/>
          </a:solidFill>
          <a:ln w="53975" cap="flat" cmpd="sng" algn="ctr">
            <a:solidFill>
              <a:schemeClr val="accent4">
                <a:lumMod val="75000"/>
                <a:lumOff val="25000"/>
              </a:schemeClr>
            </a:solidFill>
            <a:prstDash val="solid"/>
            <a:round/>
            <a:headEnd type="none" w="med" len="med"/>
            <a:tailEnd type="none" w="med" len="med"/>
          </a:ln>
          <a:effectLst/>
        </p:spPr>
      </p:cxnSp>
      <p:cxnSp>
        <p:nvCxnSpPr>
          <p:cNvPr id="15" name="Straight Connector 14"/>
          <p:cNvCxnSpPr/>
          <p:nvPr/>
        </p:nvCxnSpPr>
        <p:spPr bwMode="auto">
          <a:xfrm rot="5400000">
            <a:off x="41536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16" name="Straight Connector 15"/>
          <p:cNvCxnSpPr/>
          <p:nvPr/>
        </p:nvCxnSpPr>
        <p:spPr bwMode="auto">
          <a:xfrm rot="5400000">
            <a:off x="13342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21513" name="Straight Connector 16"/>
          <p:cNvCxnSpPr>
            <a:cxnSpLocks noChangeShapeType="1"/>
          </p:cNvCxnSpPr>
          <p:nvPr/>
        </p:nvCxnSpPr>
        <p:spPr bwMode="auto">
          <a:xfrm>
            <a:off x="1600200" y="5181600"/>
            <a:ext cx="2819400" cy="1588"/>
          </a:xfrm>
          <a:prstGeom prst="line">
            <a:avLst/>
          </a:prstGeom>
          <a:noFill/>
          <a:ln w="53975" algn="ctr">
            <a:solidFill>
              <a:srgbClr val="7030A0"/>
            </a:solidFill>
            <a:round/>
            <a:headEnd/>
            <a:tailEnd/>
          </a:ln>
        </p:spPr>
      </p:cxnSp>
      <p:cxnSp>
        <p:nvCxnSpPr>
          <p:cNvPr id="21514" name="Straight Connector 17"/>
          <p:cNvCxnSpPr>
            <a:cxnSpLocks noChangeShapeType="1"/>
          </p:cNvCxnSpPr>
          <p:nvPr/>
        </p:nvCxnSpPr>
        <p:spPr bwMode="auto">
          <a:xfrm rot="5400000">
            <a:off x="1410494" y="5371306"/>
            <a:ext cx="381000" cy="1588"/>
          </a:xfrm>
          <a:prstGeom prst="line">
            <a:avLst/>
          </a:prstGeom>
          <a:noFill/>
          <a:ln w="41275" algn="ctr">
            <a:solidFill>
              <a:srgbClr val="7030A0"/>
            </a:solidFill>
            <a:round/>
            <a:headEnd/>
            <a:tailEnd/>
          </a:ln>
        </p:spPr>
      </p:cxnSp>
      <p:cxnSp>
        <p:nvCxnSpPr>
          <p:cNvPr id="21515" name="Straight Connector 18"/>
          <p:cNvCxnSpPr>
            <a:cxnSpLocks noChangeShapeType="1"/>
          </p:cNvCxnSpPr>
          <p:nvPr/>
        </p:nvCxnSpPr>
        <p:spPr bwMode="auto">
          <a:xfrm rot="5400000">
            <a:off x="4229894" y="5371306"/>
            <a:ext cx="381000" cy="1588"/>
          </a:xfrm>
          <a:prstGeom prst="line">
            <a:avLst/>
          </a:prstGeom>
          <a:noFill/>
          <a:ln w="41275" algn="ctr">
            <a:solidFill>
              <a:srgbClr val="7030A0"/>
            </a:solidFill>
            <a:round/>
            <a:headEnd/>
            <a:tailEnd/>
          </a:ln>
        </p:spPr>
      </p:cxnSp>
      <p:cxnSp>
        <p:nvCxnSpPr>
          <p:cNvPr id="21516" name="Straight Arrow Connector 22"/>
          <p:cNvCxnSpPr>
            <a:cxnSpLocks noChangeShapeType="1"/>
          </p:cNvCxnSpPr>
          <p:nvPr/>
        </p:nvCxnSpPr>
        <p:spPr bwMode="auto">
          <a:xfrm>
            <a:off x="4343400" y="4495800"/>
            <a:ext cx="2514600" cy="1588"/>
          </a:xfrm>
          <a:prstGeom prst="straightConnector1">
            <a:avLst/>
          </a:prstGeom>
          <a:noFill/>
          <a:ln w="9525" algn="ctr">
            <a:solidFill>
              <a:schemeClr val="tx1"/>
            </a:solidFill>
            <a:round/>
            <a:headEnd/>
            <a:tailEnd type="arrow" w="med" len="med"/>
          </a:ln>
        </p:spPr>
      </p:cxnSp>
      <p:cxnSp>
        <p:nvCxnSpPr>
          <p:cNvPr id="21517" name="Straight Arrow Connector 23"/>
          <p:cNvCxnSpPr>
            <a:cxnSpLocks noChangeShapeType="1"/>
          </p:cNvCxnSpPr>
          <p:nvPr/>
        </p:nvCxnSpPr>
        <p:spPr bwMode="auto">
          <a:xfrm>
            <a:off x="4419600" y="5410200"/>
            <a:ext cx="1905000" cy="1588"/>
          </a:xfrm>
          <a:prstGeom prst="straightConnector1">
            <a:avLst/>
          </a:prstGeom>
          <a:noFill/>
          <a:ln w="9525" algn="ctr">
            <a:solidFill>
              <a:schemeClr val="tx1"/>
            </a:solidFill>
            <a:round/>
            <a:headEnd/>
            <a:tailEnd type="arrow" w="med" len="med"/>
          </a:ln>
        </p:spPr>
      </p:cxnSp>
      <p:sp>
        <p:nvSpPr>
          <p:cNvPr id="21518" name="TextBox 24"/>
          <p:cNvSpPr txBox="1">
            <a:spLocks noChangeArrowheads="1"/>
          </p:cNvSpPr>
          <p:nvPr/>
        </p:nvSpPr>
        <p:spPr bwMode="auto">
          <a:xfrm>
            <a:off x="6934200" y="3124200"/>
            <a:ext cx="2209800" cy="830997"/>
          </a:xfrm>
          <a:prstGeom prst="rect">
            <a:avLst/>
          </a:prstGeom>
          <a:noFill/>
          <a:ln w="9525">
            <a:noFill/>
            <a:miter lim="800000"/>
            <a:headEnd/>
            <a:tailEnd/>
          </a:ln>
        </p:spPr>
        <p:txBody>
          <a:bodyPr wrap="square">
            <a:spAutoFit/>
          </a:bodyPr>
          <a:lstStyle/>
          <a:p>
            <a:pPr algn="ctr"/>
            <a:r>
              <a:rPr lang="pt-BR" dirty="0">
                <a:solidFill>
                  <a:schemeClr val="tx1"/>
                </a:solidFill>
              </a:rPr>
              <a:t>Comprimento</a:t>
            </a:r>
          </a:p>
          <a:p>
            <a:pPr algn="ctr"/>
            <a:r>
              <a:rPr lang="pt-BR" dirty="0">
                <a:solidFill>
                  <a:schemeClr val="tx1"/>
                </a:solidFill>
              </a:rPr>
              <a:t>Maxila (A)</a:t>
            </a:r>
            <a:endParaRPr lang="en-US" dirty="0">
              <a:solidFill>
                <a:schemeClr val="tx1"/>
              </a:solidFill>
            </a:endParaRPr>
          </a:p>
        </p:txBody>
      </p:sp>
      <p:pic>
        <p:nvPicPr>
          <p:cNvPr id="21519" name="Picture 2"/>
          <p:cNvPicPr>
            <a:picLocks noChangeAspect="1" noChangeArrowheads="1"/>
          </p:cNvPicPr>
          <p:nvPr/>
        </p:nvPicPr>
        <p:blipFill>
          <a:blip r:embed="rId4" cstate="print"/>
          <a:srcRect/>
          <a:stretch>
            <a:fillRect/>
          </a:stretch>
        </p:blipFill>
        <p:spPr bwMode="auto">
          <a:xfrm>
            <a:off x="1066800" y="1828800"/>
            <a:ext cx="5838825" cy="4678363"/>
          </a:xfrm>
          <a:prstGeom prst="rect">
            <a:avLst/>
          </a:prstGeom>
          <a:noFill/>
          <a:ln w="9525">
            <a:noFill/>
            <a:miter lim="800000"/>
            <a:headEnd/>
            <a:tailEnd/>
          </a:ln>
        </p:spPr>
      </p:pic>
      <p:sp>
        <p:nvSpPr>
          <p:cNvPr id="21520" name="TextBox 29"/>
          <p:cNvSpPr txBox="1">
            <a:spLocks noChangeArrowheads="1"/>
          </p:cNvSpPr>
          <p:nvPr/>
        </p:nvSpPr>
        <p:spPr bwMode="auto">
          <a:xfrm>
            <a:off x="1143000" y="3810000"/>
            <a:ext cx="609600" cy="461963"/>
          </a:xfrm>
          <a:prstGeom prst="rect">
            <a:avLst/>
          </a:prstGeom>
          <a:noFill/>
          <a:ln w="9525">
            <a:noFill/>
            <a:miter lim="800000"/>
            <a:headEnd/>
            <a:tailEnd/>
          </a:ln>
        </p:spPr>
        <p:txBody>
          <a:bodyPr>
            <a:spAutoFit/>
          </a:bodyPr>
          <a:lstStyle/>
          <a:p>
            <a:r>
              <a:rPr lang="pt-BR" sz="2400">
                <a:solidFill>
                  <a:schemeClr val="tx1"/>
                </a:solidFill>
              </a:rPr>
              <a:t>(A)</a:t>
            </a:r>
            <a:endParaRPr lang="en-US" sz="2400">
              <a:solidFill>
                <a:schemeClr val="tx1"/>
              </a:solidFill>
            </a:endParaRPr>
          </a:p>
        </p:txBody>
      </p:sp>
      <p:sp>
        <p:nvSpPr>
          <p:cNvPr id="21521" name="TextBox 30"/>
          <p:cNvSpPr txBox="1">
            <a:spLocks noChangeArrowheads="1"/>
          </p:cNvSpPr>
          <p:nvPr/>
        </p:nvSpPr>
        <p:spPr bwMode="auto">
          <a:xfrm>
            <a:off x="4267200" y="6396038"/>
            <a:ext cx="609600" cy="461962"/>
          </a:xfrm>
          <a:prstGeom prst="rect">
            <a:avLst/>
          </a:prstGeom>
          <a:noFill/>
          <a:ln w="9525">
            <a:noFill/>
            <a:miter lim="800000"/>
            <a:headEnd/>
            <a:tailEnd/>
          </a:ln>
        </p:spPr>
        <p:txBody>
          <a:bodyPr>
            <a:spAutoFit/>
          </a:bodyPr>
          <a:lstStyle/>
          <a:p>
            <a:r>
              <a:rPr lang="pt-BR" sz="2400">
                <a:solidFill>
                  <a:schemeClr val="tx1"/>
                </a:solidFill>
              </a:rPr>
              <a:t>(B)</a:t>
            </a:r>
            <a:endParaRPr lang="en-US" sz="2400">
              <a:solidFill>
                <a:schemeClr val="tx1"/>
              </a:solidFill>
            </a:endParaRPr>
          </a:p>
        </p:txBody>
      </p:sp>
      <p:sp>
        <p:nvSpPr>
          <p:cNvPr id="21522" name="TextBox 33"/>
          <p:cNvSpPr txBox="1">
            <a:spLocks noChangeArrowheads="1"/>
          </p:cNvSpPr>
          <p:nvPr/>
        </p:nvSpPr>
        <p:spPr bwMode="auto">
          <a:xfrm>
            <a:off x="6934200" y="4924961"/>
            <a:ext cx="2209800" cy="1323439"/>
          </a:xfrm>
          <a:prstGeom prst="rect">
            <a:avLst/>
          </a:prstGeom>
          <a:noFill/>
          <a:ln w="9525">
            <a:noFill/>
            <a:miter lim="800000"/>
            <a:headEnd/>
            <a:tailEnd/>
          </a:ln>
        </p:spPr>
        <p:txBody>
          <a:bodyPr>
            <a:spAutoFit/>
          </a:bodyPr>
          <a:lstStyle/>
          <a:p>
            <a:pPr algn="ctr"/>
            <a:r>
              <a:rPr lang="pt-BR" sz="2000" dirty="0">
                <a:solidFill>
                  <a:schemeClr val="tx1"/>
                </a:solidFill>
                <a:latin typeface="Verdana" pitchFamily="34" charset="0"/>
              </a:rPr>
              <a:t>Comprimento</a:t>
            </a:r>
          </a:p>
          <a:p>
            <a:pPr algn="ctr"/>
            <a:r>
              <a:rPr lang="pt-BR" sz="2000" dirty="0">
                <a:solidFill>
                  <a:schemeClr val="tx1"/>
                </a:solidFill>
                <a:latin typeface="Verdana" pitchFamily="34" charset="0"/>
              </a:rPr>
              <a:t>Corpo Mandibular</a:t>
            </a:r>
          </a:p>
          <a:p>
            <a:pPr algn="ctr"/>
            <a:r>
              <a:rPr lang="pt-BR" sz="2000" dirty="0">
                <a:solidFill>
                  <a:schemeClr val="tx1"/>
                </a:solidFill>
                <a:latin typeface="Verdana" pitchFamily="34" charset="0"/>
              </a:rPr>
              <a:t>(B)</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0" name="Picture 5"/>
          <p:cNvPicPr>
            <a:picLocks noChangeAspect="1" noChangeArrowheads="1"/>
          </p:cNvPicPr>
          <p:nvPr/>
        </p:nvPicPr>
        <p:blipFill>
          <a:blip r:embed="rId2" cstate="print"/>
          <a:srcRect/>
          <a:stretch>
            <a:fillRect/>
          </a:stretch>
        </p:blipFill>
        <p:spPr bwMode="auto">
          <a:xfrm>
            <a:off x="1371600" y="2438400"/>
            <a:ext cx="5638800" cy="2230438"/>
          </a:xfrm>
          <a:prstGeom prst="rect">
            <a:avLst/>
          </a:prstGeom>
          <a:noFill/>
          <a:ln w="9525">
            <a:noFill/>
            <a:miter lim="800000"/>
            <a:headEnd/>
            <a:tailEnd/>
          </a:ln>
        </p:spPr>
      </p:pic>
      <p:pic>
        <p:nvPicPr>
          <p:cNvPr id="22531" name="Picture 6"/>
          <p:cNvPicPr>
            <a:picLocks noChangeAspect="1" noChangeArrowheads="1"/>
          </p:cNvPicPr>
          <p:nvPr/>
        </p:nvPicPr>
        <p:blipFill>
          <a:blip r:embed="rId3" cstate="print"/>
          <a:srcRect/>
          <a:stretch>
            <a:fillRect/>
          </a:stretch>
        </p:blipFill>
        <p:spPr bwMode="auto">
          <a:xfrm>
            <a:off x="1447800" y="4495800"/>
            <a:ext cx="4572000" cy="2127250"/>
          </a:xfrm>
          <a:prstGeom prst="rect">
            <a:avLst/>
          </a:prstGeom>
          <a:noFill/>
          <a:ln w="9525">
            <a:noFill/>
            <a:miter lim="800000"/>
            <a:headEnd/>
            <a:tailEnd/>
          </a:ln>
        </p:spPr>
      </p:pic>
      <p:sp>
        <p:nvSpPr>
          <p:cNvPr id="22532" name="Rectangle 3"/>
          <p:cNvSpPr>
            <a:spLocks noChangeArrowheads="1"/>
          </p:cNvSpPr>
          <p:nvPr/>
        </p:nvSpPr>
        <p:spPr bwMode="auto">
          <a:xfrm>
            <a:off x="1447800" y="4495800"/>
            <a:ext cx="2590800" cy="533400"/>
          </a:xfrm>
          <a:prstGeom prst="rect">
            <a:avLst/>
          </a:prstGeom>
          <a:solidFill>
            <a:schemeClr val="bg1"/>
          </a:solidFill>
          <a:ln w="9525" algn="ctr">
            <a:noFill/>
            <a:round/>
            <a:headEnd/>
            <a:tailEnd/>
          </a:ln>
        </p:spPr>
        <p:txBody>
          <a:bodyPr/>
          <a:lstStyle/>
          <a:p>
            <a:pPr eaLnBrk="0" hangingPunct="0"/>
            <a:endParaRPr lang="en-US">
              <a:solidFill>
                <a:schemeClr val="tx1"/>
              </a:solidFill>
            </a:endParaRPr>
          </a:p>
        </p:txBody>
      </p:sp>
      <p:sp>
        <p:nvSpPr>
          <p:cNvPr id="22533" name="TextBox 4"/>
          <p:cNvSpPr txBox="1">
            <a:spLocks noChangeArrowheads="1"/>
          </p:cNvSpPr>
          <p:nvPr/>
        </p:nvSpPr>
        <p:spPr bwMode="auto">
          <a:xfrm>
            <a:off x="990600" y="1066800"/>
            <a:ext cx="6477000" cy="523875"/>
          </a:xfrm>
          <a:prstGeom prst="rect">
            <a:avLst/>
          </a:prstGeom>
          <a:noFill/>
          <a:ln w="9525">
            <a:noFill/>
            <a:miter lim="800000"/>
            <a:headEnd/>
            <a:tailEnd/>
          </a:ln>
        </p:spPr>
        <p:txBody>
          <a:bodyPr>
            <a:spAutoFit/>
          </a:bodyPr>
          <a:lstStyle/>
          <a:p>
            <a:r>
              <a:rPr lang="pt-BR" sz="2800">
                <a:solidFill>
                  <a:schemeClr val="tx1"/>
                </a:solidFill>
                <a:latin typeface="Verdana" pitchFamily="34" charset="0"/>
              </a:rPr>
              <a:t>Exemplo – Quatro caracteres</a:t>
            </a:r>
            <a:endParaRPr lang="en-US" sz="2800">
              <a:solidFill>
                <a:schemeClr val="tx1"/>
              </a:solidFill>
              <a:latin typeface="Verdana" pitchFamily="34" charset="0"/>
            </a:endParaRPr>
          </a:p>
        </p:txBody>
      </p:sp>
      <p:cxnSp>
        <p:nvCxnSpPr>
          <p:cNvPr id="6" name="Straight Connector 5"/>
          <p:cNvCxnSpPr/>
          <p:nvPr/>
        </p:nvCxnSpPr>
        <p:spPr bwMode="auto">
          <a:xfrm>
            <a:off x="1524000" y="4648200"/>
            <a:ext cx="2819400" cy="1588"/>
          </a:xfrm>
          <a:prstGeom prst="line">
            <a:avLst/>
          </a:prstGeom>
          <a:solidFill>
            <a:schemeClr val="accent1"/>
          </a:solidFill>
          <a:ln w="53975" cap="flat" cmpd="sng" algn="ctr">
            <a:solidFill>
              <a:schemeClr val="accent4">
                <a:lumMod val="75000"/>
                <a:lumOff val="25000"/>
              </a:schemeClr>
            </a:solidFill>
            <a:prstDash val="solid"/>
            <a:round/>
            <a:headEnd type="none" w="med" len="med"/>
            <a:tailEnd type="none" w="med" len="med"/>
          </a:ln>
          <a:effectLst/>
        </p:spPr>
      </p:cxnSp>
      <p:cxnSp>
        <p:nvCxnSpPr>
          <p:cNvPr id="22535" name="Straight Connector 6"/>
          <p:cNvCxnSpPr>
            <a:cxnSpLocks noChangeShapeType="1"/>
          </p:cNvCxnSpPr>
          <p:nvPr/>
        </p:nvCxnSpPr>
        <p:spPr bwMode="auto">
          <a:xfrm rot="5400000">
            <a:off x="1409701" y="4533900"/>
            <a:ext cx="228600" cy="3175"/>
          </a:xfrm>
          <a:prstGeom prst="line">
            <a:avLst/>
          </a:prstGeom>
          <a:noFill/>
          <a:ln w="41275" algn="ctr">
            <a:solidFill>
              <a:schemeClr val="tx1"/>
            </a:solidFill>
            <a:round/>
            <a:headEnd/>
            <a:tailEnd/>
          </a:ln>
        </p:spPr>
      </p:cxnSp>
      <p:cxnSp>
        <p:nvCxnSpPr>
          <p:cNvPr id="8" name="Straight Connector 7"/>
          <p:cNvCxnSpPr/>
          <p:nvPr/>
        </p:nvCxnSpPr>
        <p:spPr bwMode="auto">
          <a:xfrm rot="5400000">
            <a:off x="41536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9" name="Straight Connector 8"/>
          <p:cNvCxnSpPr/>
          <p:nvPr/>
        </p:nvCxnSpPr>
        <p:spPr bwMode="auto">
          <a:xfrm rot="5400000">
            <a:off x="13342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22538" name="Straight Connector 9"/>
          <p:cNvCxnSpPr>
            <a:cxnSpLocks noChangeShapeType="1"/>
          </p:cNvCxnSpPr>
          <p:nvPr/>
        </p:nvCxnSpPr>
        <p:spPr bwMode="auto">
          <a:xfrm>
            <a:off x="1600200" y="5181600"/>
            <a:ext cx="2819400" cy="1588"/>
          </a:xfrm>
          <a:prstGeom prst="line">
            <a:avLst/>
          </a:prstGeom>
          <a:noFill/>
          <a:ln w="53975" algn="ctr">
            <a:solidFill>
              <a:srgbClr val="7030A0"/>
            </a:solidFill>
            <a:round/>
            <a:headEnd/>
            <a:tailEnd/>
          </a:ln>
        </p:spPr>
      </p:cxnSp>
      <p:cxnSp>
        <p:nvCxnSpPr>
          <p:cNvPr id="22539" name="Straight Connector 10"/>
          <p:cNvCxnSpPr>
            <a:cxnSpLocks noChangeShapeType="1"/>
          </p:cNvCxnSpPr>
          <p:nvPr/>
        </p:nvCxnSpPr>
        <p:spPr bwMode="auto">
          <a:xfrm rot="5400000">
            <a:off x="1410494" y="5371306"/>
            <a:ext cx="381000" cy="1588"/>
          </a:xfrm>
          <a:prstGeom prst="line">
            <a:avLst/>
          </a:prstGeom>
          <a:noFill/>
          <a:ln w="41275" algn="ctr">
            <a:solidFill>
              <a:srgbClr val="7030A0"/>
            </a:solidFill>
            <a:round/>
            <a:headEnd/>
            <a:tailEnd/>
          </a:ln>
        </p:spPr>
      </p:cxnSp>
      <p:cxnSp>
        <p:nvCxnSpPr>
          <p:cNvPr id="22540" name="Straight Connector 11"/>
          <p:cNvCxnSpPr>
            <a:cxnSpLocks noChangeShapeType="1"/>
          </p:cNvCxnSpPr>
          <p:nvPr/>
        </p:nvCxnSpPr>
        <p:spPr bwMode="auto">
          <a:xfrm rot="5400000">
            <a:off x="4229894" y="5371306"/>
            <a:ext cx="381000" cy="1588"/>
          </a:xfrm>
          <a:prstGeom prst="line">
            <a:avLst/>
          </a:prstGeom>
          <a:noFill/>
          <a:ln w="41275" algn="ctr">
            <a:solidFill>
              <a:srgbClr val="7030A0"/>
            </a:solidFill>
            <a:round/>
            <a:headEnd/>
            <a:tailEnd/>
          </a:ln>
        </p:spPr>
      </p:cxnSp>
      <p:sp>
        <p:nvSpPr>
          <p:cNvPr id="22541" name="TextBox 16"/>
          <p:cNvSpPr txBox="1">
            <a:spLocks noChangeArrowheads="1"/>
          </p:cNvSpPr>
          <p:nvPr/>
        </p:nvSpPr>
        <p:spPr bwMode="auto">
          <a:xfrm>
            <a:off x="2286000" y="6519863"/>
            <a:ext cx="2819400" cy="338137"/>
          </a:xfrm>
          <a:prstGeom prst="rect">
            <a:avLst/>
          </a:prstGeom>
          <a:noFill/>
          <a:ln w="9525">
            <a:noFill/>
            <a:miter lim="800000"/>
            <a:headEnd/>
            <a:tailEnd/>
          </a:ln>
        </p:spPr>
        <p:txBody>
          <a:bodyPr>
            <a:spAutoFit/>
          </a:bodyPr>
          <a:lstStyle/>
          <a:p>
            <a:r>
              <a:rPr lang="pt-BR" sz="1600" i="1">
                <a:solidFill>
                  <a:schemeClr val="tx1"/>
                </a:solidFill>
                <a:latin typeface="Verdana" pitchFamily="34" charset="0"/>
              </a:rPr>
              <a:t>Modificado de Berta,1982</a:t>
            </a:r>
            <a:endParaRPr lang="en-US" sz="1600" i="1">
              <a:solidFill>
                <a:schemeClr val="tx1"/>
              </a:solidFill>
              <a:latin typeface="Verdana" pitchFamily="34" charset="0"/>
            </a:endParaRPr>
          </a:p>
        </p:txBody>
      </p:sp>
      <p:cxnSp>
        <p:nvCxnSpPr>
          <p:cNvPr id="22542" name="Straight Connector 18"/>
          <p:cNvCxnSpPr>
            <a:cxnSpLocks noChangeShapeType="1"/>
          </p:cNvCxnSpPr>
          <p:nvPr/>
        </p:nvCxnSpPr>
        <p:spPr bwMode="auto">
          <a:xfrm>
            <a:off x="3429000" y="2438400"/>
            <a:ext cx="1981200" cy="1588"/>
          </a:xfrm>
          <a:prstGeom prst="line">
            <a:avLst/>
          </a:prstGeom>
          <a:noFill/>
          <a:ln w="38100" algn="ctr">
            <a:solidFill>
              <a:srgbClr val="FF0000"/>
            </a:solidFill>
            <a:round/>
            <a:headEnd/>
            <a:tailEnd/>
          </a:ln>
        </p:spPr>
      </p:cxnSp>
      <p:cxnSp>
        <p:nvCxnSpPr>
          <p:cNvPr id="22543" name="Straight Connector 19"/>
          <p:cNvCxnSpPr>
            <a:cxnSpLocks noChangeShapeType="1"/>
          </p:cNvCxnSpPr>
          <p:nvPr/>
        </p:nvCxnSpPr>
        <p:spPr bwMode="auto">
          <a:xfrm rot="5400000">
            <a:off x="3277394" y="2590006"/>
            <a:ext cx="304800" cy="1588"/>
          </a:xfrm>
          <a:prstGeom prst="line">
            <a:avLst/>
          </a:prstGeom>
          <a:noFill/>
          <a:ln w="38100" algn="ctr">
            <a:solidFill>
              <a:srgbClr val="FF0000"/>
            </a:solidFill>
            <a:round/>
            <a:headEnd/>
            <a:tailEnd/>
          </a:ln>
        </p:spPr>
      </p:cxnSp>
      <p:cxnSp>
        <p:nvCxnSpPr>
          <p:cNvPr id="22544" name="Straight Connector 21"/>
          <p:cNvCxnSpPr>
            <a:cxnSpLocks noChangeShapeType="1"/>
          </p:cNvCxnSpPr>
          <p:nvPr/>
        </p:nvCxnSpPr>
        <p:spPr bwMode="auto">
          <a:xfrm rot="5400000">
            <a:off x="5296694" y="2551906"/>
            <a:ext cx="228600" cy="1588"/>
          </a:xfrm>
          <a:prstGeom prst="line">
            <a:avLst/>
          </a:prstGeom>
          <a:noFill/>
          <a:ln w="38100" algn="ctr">
            <a:solidFill>
              <a:srgbClr val="FF0000"/>
            </a:solidFill>
            <a:round/>
            <a:headEnd/>
            <a:tailEnd/>
          </a:ln>
        </p:spPr>
      </p:cxnSp>
      <p:cxnSp>
        <p:nvCxnSpPr>
          <p:cNvPr id="22545" name="Straight Connector 23"/>
          <p:cNvCxnSpPr>
            <a:cxnSpLocks noChangeShapeType="1"/>
          </p:cNvCxnSpPr>
          <p:nvPr/>
        </p:nvCxnSpPr>
        <p:spPr bwMode="auto">
          <a:xfrm>
            <a:off x="5638800" y="2362200"/>
            <a:ext cx="1371600" cy="533400"/>
          </a:xfrm>
          <a:prstGeom prst="line">
            <a:avLst/>
          </a:prstGeom>
          <a:noFill/>
          <a:ln w="38100" algn="ctr">
            <a:solidFill>
              <a:srgbClr val="FFC000"/>
            </a:solidFill>
            <a:round/>
            <a:headEnd/>
            <a:tailEnd/>
          </a:ln>
        </p:spPr>
      </p:cxnSp>
      <p:cxnSp>
        <p:nvCxnSpPr>
          <p:cNvPr id="22546" name="Straight Connector 29"/>
          <p:cNvCxnSpPr>
            <a:cxnSpLocks noChangeShapeType="1"/>
          </p:cNvCxnSpPr>
          <p:nvPr/>
        </p:nvCxnSpPr>
        <p:spPr bwMode="auto">
          <a:xfrm rot="5400000">
            <a:off x="6719888" y="2938463"/>
            <a:ext cx="304800" cy="228600"/>
          </a:xfrm>
          <a:prstGeom prst="line">
            <a:avLst/>
          </a:prstGeom>
          <a:noFill/>
          <a:ln w="38100" algn="ctr">
            <a:solidFill>
              <a:srgbClr val="FFC000"/>
            </a:solidFill>
            <a:round/>
            <a:headEnd/>
            <a:tailEnd/>
          </a:ln>
        </p:spPr>
      </p:cxnSp>
      <p:cxnSp>
        <p:nvCxnSpPr>
          <p:cNvPr id="22547" name="Straight Connector 31"/>
          <p:cNvCxnSpPr>
            <a:cxnSpLocks noChangeShapeType="1"/>
          </p:cNvCxnSpPr>
          <p:nvPr/>
        </p:nvCxnSpPr>
        <p:spPr bwMode="auto">
          <a:xfrm rot="5400000">
            <a:off x="5372100" y="2400300"/>
            <a:ext cx="304800" cy="228600"/>
          </a:xfrm>
          <a:prstGeom prst="line">
            <a:avLst/>
          </a:prstGeom>
          <a:noFill/>
          <a:ln w="38100" algn="ctr">
            <a:solidFill>
              <a:srgbClr val="FFC000"/>
            </a:solidFill>
            <a:round/>
            <a:headEnd/>
            <a:tailEnd/>
          </a:ln>
        </p:spPr>
      </p:cxnSp>
      <p:sp>
        <p:nvSpPr>
          <p:cNvPr id="22548" name="Rectangle 32"/>
          <p:cNvSpPr>
            <a:spLocks noChangeArrowheads="1"/>
          </p:cNvSpPr>
          <p:nvPr/>
        </p:nvSpPr>
        <p:spPr bwMode="auto">
          <a:xfrm>
            <a:off x="2438400" y="1828800"/>
            <a:ext cx="5562600" cy="533400"/>
          </a:xfrm>
          <a:prstGeom prst="rect">
            <a:avLst/>
          </a:prstGeom>
          <a:solidFill>
            <a:schemeClr val="bg1"/>
          </a:solidFill>
          <a:ln w="9525" algn="ctr">
            <a:noFill/>
            <a:round/>
            <a:headEnd/>
            <a:tailEnd/>
          </a:ln>
        </p:spPr>
        <p:txBody>
          <a:bodyPr/>
          <a:lstStyle/>
          <a:p>
            <a:pPr eaLnBrk="0" hangingPunct="0"/>
            <a:endParaRPr lang="en-US">
              <a:solidFill>
                <a:schemeClr val="tx1"/>
              </a:solidFill>
            </a:endParaRPr>
          </a:p>
        </p:txBody>
      </p:sp>
      <p:cxnSp>
        <p:nvCxnSpPr>
          <p:cNvPr id="22549" name="Straight Arrow Connector 37"/>
          <p:cNvCxnSpPr>
            <a:cxnSpLocks noChangeShapeType="1"/>
          </p:cNvCxnSpPr>
          <p:nvPr/>
        </p:nvCxnSpPr>
        <p:spPr bwMode="auto">
          <a:xfrm flipV="1">
            <a:off x="6248400" y="2438400"/>
            <a:ext cx="457200" cy="153988"/>
          </a:xfrm>
          <a:prstGeom prst="straightConnector1">
            <a:avLst/>
          </a:prstGeom>
          <a:noFill/>
          <a:ln w="9525" algn="ctr">
            <a:solidFill>
              <a:schemeClr val="tx1"/>
            </a:solidFill>
            <a:round/>
            <a:headEnd/>
            <a:tailEnd type="arrow" w="med" len="med"/>
          </a:ln>
        </p:spPr>
      </p:cxnSp>
      <p:sp>
        <p:nvSpPr>
          <p:cNvPr id="22550" name="TextBox 42"/>
          <p:cNvSpPr txBox="1">
            <a:spLocks noChangeArrowheads="1"/>
          </p:cNvSpPr>
          <p:nvPr/>
        </p:nvSpPr>
        <p:spPr bwMode="auto">
          <a:xfrm>
            <a:off x="6553200" y="1981200"/>
            <a:ext cx="2438400" cy="830997"/>
          </a:xfrm>
          <a:prstGeom prst="rect">
            <a:avLst/>
          </a:prstGeom>
          <a:noFill/>
          <a:ln w="9525">
            <a:noFill/>
            <a:miter lim="800000"/>
            <a:headEnd/>
            <a:tailEnd/>
          </a:ln>
        </p:spPr>
        <p:txBody>
          <a:bodyPr>
            <a:spAutoFit/>
          </a:bodyPr>
          <a:lstStyle/>
          <a:p>
            <a:pPr algn="ctr"/>
            <a:r>
              <a:rPr lang="pt-BR">
                <a:solidFill>
                  <a:schemeClr val="tx1"/>
                </a:solidFill>
                <a:latin typeface="Verdana" pitchFamily="34" charset="0"/>
              </a:rPr>
              <a:t>Comprimento</a:t>
            </a:r>
          </a:p>
          <a:p>
            <a:pPr algn="ctr"/>
            <a:r>
              <a:rPr lang="pt-BR">
                <a:solidFill>
                  <a:schemeClr val="tx1"/>
                </a:solidFill>
                <a:latin typeface="Verdana" pitchFamily="34" charset="0"/>
              </a:rPr>
              <a:t>Parietal (F)</a:t>
            </a:r>
            <a:endParaRPr lang="en-US">
              <a:solidFill>
                <a:schemeClr val="tx1"/>
              </a:solidFill>
              <a:latin typeface="Verdana" pitchFamily="34" charset="0"/>
            </a:endParaRPr>
          </a:p>
        </p:txBody>
      </p:sp>
      <p:cxnSp>
        <p:nvCxnSpPr>
          <p:cNvPr id="22551" name="Straight Arrow Connector 43"/>
          <p:cNvCxnSpPr>
            <a:cxnSpLocks noChangeShapeType="1"/>
          </p:cNvCxnSpPr>
          <p:nvPr/>
        </p:nvCxnSpPr>
        <p:spPr bwMode="auto">
          <a:xfrm flipV="1">
            <a:off x="4495800" y="1828800"/>
            <a:ext cx="458788" cy="1588"/>
          </a:xfrm>
          <a:prstGeom prst="straightConnector1">
            <a:avLst/>
          </a:prstGeom>
          <a:noFill/>
          <a:ln w="9525" algn="ctr">
            <a:solidFill>
              <a:schemeClr val="tx1"/>
            </a:solidFill>
            <a:round/>
            <a:headEnd/>
            <a:tailEnd type="arrow" w="med" len="med"/>
          </a:ln>
        </p:spPr>
      </p:cxnSp>
      <p:sp>
        <p:nvSpPr>
          <p:cNvPr id="22552" name="TextBox 44"/>
          <p:cNvSpPr txBox="1">
            <a:spLocks noChangeArrowheads="1"/>
          </p:cNvSpPr>
          <p:nvPr/>
        </p:nvSpPr>
        <p:spPr bwMode="auto">
          <a:xfrm>
            <a:off x="4800600" y="1371600"/>
            <a:ext cx="2438400" cy="830997"/>
          </a:xfrm>
          <a:prstGeom prst="rect">
            <a:avLst/>
          </a:prstGeom>
          <a:noFill/>
          <a:ln w="9525">
            <a:noFill/>
            <a:miter lim="800000"/>
            <a:headEnd/>
            <a:tailEnd/>
          </a:ln>
        </p:spPr>
        <p:txBody>
          <a:bodyPr>
            <a:spAutoFit/>
          </a:bodyPr>
          <a:lstStyle/>
          <a:p>
            <a:pPr algn="ctr"/>
            <a:r>
              <a:rPr lang="pt-BR" dirty="0">
                <a:solidFill>
                  <a:schemeClr val="tx1"/>
                </a:solidFill>
                <a:latin typeface="Verdana" pitchFamily="34" charset="0"/>
              </a:rPr>
              <a:t>Comprimento</a:t>
            </a:r>
          </a:p>
          <a:p>
            <a:pPr algn="ctr"/>
            <a:r>
              <a:rPr lang="pt-BR" dirty="0">
                <a:solidFill>
                  <a:schemeClr val="tx1"/>
                </a:solidFill>
                <a:latin typeface="Verdana" pitchFamily="34" charset="0"/>
              </a:rPr>
              <a:t>Frontal (</a:t>
            </a:r>
            <a:r>
              <a:rPr lang="pt-BR" dirty="0" smtClean="0">
                <a:solidFill>
                  <a:schemeClr val="tx1"/>
                </a:solidFill>
                <a:latin typeface="Verdana" pitchFamily="34" charset="0"/>
              </a:rPr>
              <a:t>E)</a:t>
            </a:r>
            <a:endParaRPr lang="en-US" dirty="0">
              <a:solidFill>
                <a:schemeClr val="tx1"/>
              </a:solidFill>
              <a:latin typeface="Verdana" pitchFamily="34" charset="0"/>
            </a:endParaRPr>
          </a:p>
        </p:txBody>
      </p:sp>
      <p:cxnSp>
        <p:nvCxnSpPr>
          <p:cNvPr id="22553" name="Straight Connector 45"/>
          <p:cNvCxnSpPr>
            <a:cxnSpLocks noChangeShapeType="1"/>
          </p:cNvCxnSpPr>
          <p:nvPr/>
        </p:nvCxnSpPr>
        <p:spPr bwMode="auto">
          <a:xfrm rot="5400000">
            <a:off x="4191001" y="2133600"/>
            <a:ext cx="609600" cy="3175"/>
          </a:xfrm>
          <a:prstGeom prst="line">
            <a:avLst/>
          </a:prstGeom>
          <a:noFill/>
          <a:ln w="9525" algn="ctr">
            <a:solidFill>
              <a:schemeClr val="tx1"/>
            </a:solidFill>
            <a:round/>
            <a:headEnd/>
            <a:tailEnd/>
          </a:ln>
        </p:spPr>
      </p:cxnSp>
      <p:sp>
        <p:nvSpPr>
          <p:cNvPr id="22554" name="TextBox 31"/>
          <p:cNvSpPr txBox="1">
            <a:spLocks noChangeArrowheads="1"/>
          </p:cNvSpPr>
          <p:nvPr/>
        </p:nvSpPr>
        <p:spPr bwMode="auto">
          <a:xfrm>
            <a:off x="7315200" y="2971800"/>
            <a:ext cx="1447800" cy="461963"/>
          </a:xfrm>
          <a:prstGeom prst="rect">
            <a:avLst/>
          </a:prstGeom>
          <a:noFill/>
          <a:ln w="9525">
            <a:noFill/>
            <a:miter lim="800000"/>
            <a:headEnd/>
            <a:tailEnd/>
          </a:ln>
        </p:spPr>
        <p:txBody>
          <a:bodyPr>
            <a:spAutoFit/>
          </a:bodyPr>
          <a:lstStyle/>
          <a:p>
            <a:r>
              <a:rPr lang="pt-BR" sz="2400">
                <a:solidFill>
                  <a:schemeClr val="tx1"/>
                </a:solidFill>
              </a:rPr>
              <a:t>Proteção</a:t>
            </a:r>
            <a:endParaRPr lang="en-US" sz="2400">
              <a:solidFill>
                <a:schemeClr val="tx1"/>
              </a:solidFill>
            </a:endParaRPr>
          </a:p>
        </p:txBody>
      </p:sp>
      <p:sp>
        <p:nvSpPr>
          <p:cNvPr id="22555" name="TextBox 31"/>
          <p:cNvSpPr txBox="1">
            <a:spLocks noChangeArrowheads="1"/>
          </p:cNvSpPr>
          <p:nvPr/>
        </p:nvSpPr>
        <p:spPr bwMode="auto">
          <a:xfrm>
            <a:off x="2209800" y="4648200"/>
            <a:ext cx="1828800" cy="457200"/>
          </a:xfrm>
          <a:prstGeom prst="rect">
            <a:avLst/>
          </a:prstGeom>
          <a:noFill/>
          <a:ln w="9525">
            <a:noFill/>
            <a:miter lim="800000"/>
            <a:headEnd/>
            <a:tailEnd/>
          </a:ln>
        </p:spPr>
        <p:txBody>
          <a:bodyPr>
            <a:spAutoFit/>
          </a:bodyPr>
          <a:lstStyle/>
          <a:p>
            <a:r>
              <a:rPr lang="pt-BR" sz="2400">
                <a:solidFill>
                  <a:schemeClr val="tx1"/>
                </a:solidFill>
              </a:rPr>
              <a:t>Mastigação</a:t>
            </a:r>
            <a:endParaRPr lang="en-US" sz="240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554" name="Picture 19"/>
          <p:cNvPicPr>
            <a:picLocks noChangeAspect="1" noChangeArrowheads="1"/>
          </p:cNvPicPr>
          <p:nvPr/>
        </p:nvPicPr>
        <p:blipFill>
          <a:blip r:embed="rId2" cstate="print"/>
          <a:srcRect/>
          <a:stretch>
            <a:fillRect/>
          </a:stretch>
        </p:blipFill>
        <p:spPr bwMode="auto">
          <a:xfrm>
            <a:off x="1371600" y="2484438"/>
            <a:ext cx="5638800" cy="4187825"/>
          </a:xfrm>
          <a:prstGeom prst="rect">
            <a:avLst/>
          </a:prstGeom>
          <a:noFill/>
          <a:ln w="9525">
            <a:noFill/>
            <a:miter lim="800000"/>
            <a:headEnd/>
            <a:tailEnd/>
          </a:ln>
        </p:spPr>
      </p:pic>
      <p:cxnSp>
        <p:nvCxnSpPr>
          <p:cNvPr id="23555" name="Straight Arrow Connector 3"/>
          <p:cNvCxnSpPr>
            <a:cxnSpLocks noChangeShapeType="1"/>
          </p:cNvCxnSpPr>
          <p:nvPr/>
        </p:nvCxnSpPr>
        <p:spPr bwMode="auto">
          <a:xfrm>
            <a:off x="5334000" y="5638800"/>
            <a:ext cx="1143000" cy="1588"/>
          </a:xfrm>
          <a:prstGeom prst="straightConnector1">
            <a:avLst/>
          </a:prstGeom>
          <a:noFill/>
          <a:ln w="9525" algn="ctr">
            <a:solidFill>
              <a:schemeClr val="tx1"/>
            </a:solidFill>
            <a:round/>
            <a:headEnd/>
            <a:tailEnd type="arrow" w="med" len="med"/>
          </a:ln>
        </p:spPr>
      </p:cxnSp>
      <p:cxnSp>
        <p:nvCxnSpPr>
          <p:cNvPr id="23556" name="Straight Arrow Connector 4"/>
          <p:cNvCxnSpPr>
            <a:cxnSpLocks noChangeShapeType="1"/>
          </p:cNvCxnSpPr>
          <p:nvPr/>
        </p:nvCxnSpPr>
        <p:spPr bwMode="auto">
          <a:xfrm>
            <a:off x="6096000" y="3048000"/>
            <a:ext cx="1143000" cy="1588"/>
          </a:xfrm>
          <a:prstGeom prst="straightConnector1">
            <a:avLst/>
          </a:prstGeom>
          <a:noFill/>
          <a:ln w="9525" algn="ctr">
            <a:solidFill>
              <a:schemeClr val="tx1"/>
            </a:solidFill>
            <a:round/>
            <a:headEnd/>
            <a:tailEnd type="arrow" w="med" len="med"/>
          </a:ln>
        </p:spPr>
      </p:cxnSp>
      <p:cxnSp>
        <p:nvCxnSpPr>
          <p:cNvPr id="23557" name="Straight Arrow Connector 6"/>
          <p:cNvCxnSpPr>
            <a:cxnSpLocks noChangeShapeType="1"/>
          </p:cNvCxnSpPr>
          <p:nvPr/>
        </p:nvCxnSpPr>
        <p:spPr bwMode="auto">
          <a:xfrm>
            <a:off x="3581400" y="4267200"/>
            <a:ext cx="2895600" cy="1295400"/>
          </a:xfrm>
          <a:prstGeom prst="straightConnector1">
            <a:avLst/>
          </a:prstGeom>
          <a:noFill/>
          <a:ln w="9525" algn="ctr">
            <a:solidFill>
              <a:schemeClr val="tx1"/>
            </a:solidFill>
            <a:round/>
            <a:headEnd/>
            <a:tailEnd type="arrow" w="med" len="med"/>
          </a:ln>
        </p:spPr>
      </p:cxnSp>
      <p:sp>
        <p:nvSpPr>
          <p:cNvPr id="23558" name="TextBox 7"/>
          <p:cNvSpPr txBox="1">
            <a:spLocks noChangeArrowheads="1"/>
          </p:cNvSpPr>
          <p:nvPr/>
        </p:nvSpPr>
        <p:spPr bwMode="auto">
          <a:xfrm>
            <a:off x="990600" y="1447800"/>
            <a:ext cx="6477000" cy="461963"/>
          </a:xfrm>
          <a:prstGeom prst="rect">
            <a:avLst/>
          </a:prstGeom>
          <a:noFill/>
          <a:ln w="9525">
            <a:noFill/>
            <a:miter lim="800000"/>
            <a:headEnd/>
            <a:tailEnd/>
          </a:ln>
        </p:spPr>
        <p:txBody>
          <a:bodyPr>
            <a:spAutoFit/>
          </a:bodyPr>
          <a:lstStyle/>
          <a:p>
            <a:r>
              <a:rPr lang="pt-BR" sz="2400" dirty="0">
                <a:solidFill>
                  <a:schemeClr val="tx1"/>
                </a:solidFill>
                <a:latin typeface="Verdana" pitchFamily="34" charset="0"/>
              </a:rPr>
              <a:t>Origem comum no desenvolvimento</a:t>
            </a:r>
            <a:endParaRPr lang="en-US" sz="2400" dirty="0">
              <a:solidFill>
                <a:schemeClr val="tx1"/>
              </a:solidFill>
            </a:endParaRPr>
          </a:p>
        </p:txBody>
      </p:sp>
      <p:sp>
        <p:nvSpPr>
          <p:cNvPr id="23559" name="TextBox 9"/>
          <p:cNvSpPr txBox="1">
            <a:spLocks noChangeArrowheads="1"/>
          </p:cNvSpPr>
          <p:nvPr/>
        </p:nvSpPr>
        <p:spPr bwMode="auto">
          <a:xfrm>
            <a:off x="6553200" y="5334000"/>
            <a:ext cx="2286000" cy="461963"/>
          </a:xfrm>
          <a:prstGeom prst="rect">
            <a:avLst/>
          </a:prstGeom>
          <a:noFill/>
          <a:ln w="9525">
            <a:noFill/>
            <a:miter lim="800000"/>
            <a:headEnd/>
            <a:tailEnd/>
          </a:ln>
        </p:spPr>
        <p:txBody>
          <a:bodyPr>
            <a:spAutoFit/>
          </a:bodyPr>
          <a:lstStyle/>
          <a:p>
            <a:r>
              <a:rPr lang="pt-BR" sz="2400" dirty="0">
                <a:solidFill>
                  <a:schemeClr val="tx1"/>
                </a:solidFill>
                <a:latin typeface="Verdana" pitchFamily="34" charset="0"/>
              </a:rPr>
              <a:t>Crista neural</a:t>
            </a:r>
            <a:endParaRPr lang="en-US" sz="2400" dirty="0">
              <a:solidFill>
                <a:schemeClr val="tx1"/>
              </a:solidFill>
              <a:latin typeface="Verdana" pitchFamily="34" charset="0"/>
            </a:endParaRPr>
          </a:p>
        </p:txBody>
      </p:sp>
      <p:sp>
        <p:nvSpPr>
          <p:cNvPr id="23560" name="TextBox 10"/>
          <p:cNvSpPr txBox="1">
            <a:spLocks noChangeArrowheads="1"/>
          </p:cNvSpPr>
          <p:nvPr/>
        </p:nvSpPr>
        <p:spPr bwMode="auto">
          <a:xfrm>
            <a:off x="7239000" y="2895600"/>
            <a:ext cx="2057400" cy="830263"/>
          </a:xfrm>
          <a:prstGeom prst="rect">
            <a:avLst/>
          </a:prstGeom>
          <a:noFill/>
          <a:ln w="9525">
            <a:noFill/>
            <a:miter lim="800000"/>
            <a:headEnd/>
            <a:tailEnd/>
          </a:ln>
        </p:spPr>
        <p:txBody>
          <a:bodyPr>
            <a:spAutoFit/>
          </a:bodyPr>
          <a:lstStyle/>
          <a:p>
            <a:r>
              <a:rPr lang="pt-BR" sz="2400" dirty="0">
                <a:solidFill>
                  <a:schemeClr val="tx1"/>
                </a:solidFill>
                <a:latin typeface="Verdana" pitchFamily="34" charset="0"/>
              </a:rPr>
              <a:t>Mesoderme</a:t>
            </a:r>
          </a:p>
          <a:p>
            <a:r>
              <a:rPr lang="pt-BR" sz="2400" dirty="0">
                <a:solidFill>
                  <a:schemeClr val="tx1"/>
                </a:solidFill>
                <a:latin typeface="Verdana" pitchFamily="34" charset="0"/>
              </a:rPr>
              <a:t>Paraxial</a:t>
            </a:r>
            <a:endParaRPr lang="en-US" sz="2400" dirty="0">
              <a:solidFill>
                <a:schemeClr val="tx1"/>
              </a:solidFill>
              <a:latin typeface="Verdana" pitchFamily="34" charset="0"/>
            </a:endParaRPr>
          </a:p>
        </p:txBody>
      </p:sp>
      <p:sp>
        <p:nvSpPr>
          <p:cNvPr id="23561" name="Rectangle 6"/>
          <p:cNvSpPr>
            <a:spLocks noChangeArrowheads="1"/>
          </p:cNvSpPr>
          <p:nvPr/>
        </p:nvSpPr>
        <p:spPr bwMode="auto">
          <a:xfrm>
            <a:off x="1447800" y="4495800"/>
            <a:ext cx="2590800" cy="533400"/>
          </a:xfrm>
          <a:prstGeom prst="rect">
            <a:avLst/>
          </a:prstGeom>
          <a:solidFill>
            <a:schemeClr val="bg1"/>
          </a:solidFill>
          <a:ln w="9525" algn="ctr">
            <a:noFill/>
            <a:round/>
            <a:headEnd/>
            <a:tailEnd/>
          </a:ln>
        </p:spPr>
        <p:txBody>
          <a:bodyPr/>
          <a:lstStyle/>
          <a:p>
            <a:pPr eaLnBrk="0" hangingPunct="0"/>
            <a:endParaRPr lang="en-US"/>
          </a:p>
        </p:txBody>
      </p:sp>
      <p:cxnSp>
        <p:nvCxnSpPr>
          <p:cNvPr id="10" name="Straight Connector 9"/>
          <p:cNvCxnSpPr/>
          <p:nvPr/>
        </p:nvCxnSpPr>
        <p:spPr bwMode="auto">
          <a:xfrm>
            <a:off x="1524000" y="4648200"/>
            <a:ext cx="2819400" cy="1588"/>
          </a:xfrm>
          <a:prstGeom prst="line">
            <a:avLst/>
          </a:prstGeom>
          <a:solidFill>
            <a:schemeClr val="accent1"/>
          </a:solidFill>
          <a:ln w="53975" cap="flat" cmpd="sng" algn="ctr">
            <a:solidFill>
              <a:schemeClr val="accent4">
                <a:lumMod val="75000"/>
                <a:lumOff val="25000"/>
              </a:schemeClr>
            </a:solidFill>
            <a:prstDash val="solid"/>
            <a:round/>
            <a:headEnd type="none" w="med" len="med"/>
            <a:tailEnd type="none" w="med" len="med"/>
          </a:ln>
          <a:effectLst/>
        </p:spPr>
      </p:cxnSp>
      <p:cxnSp>
        <p:nvCxnSpPr>
          <p:cNvPr id="11" name="Straight Connector 10"/>
          <p:cNvCxnSpPr/>
          <p:nvPr/>
        </p:nvCxnSpPr>
        <p:spPr bwMode="auto">
          <a:xfrm rot="5400000">
            <a:off x="41536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12" name="Straight Connector 11"/>
          <p:cNvCxnSpPr/>
          <p:nvPr/>
        </p:nvCxnSpPr>
        <p:spPr bwMode="auto">
          <a:xfrm rot="5400000">
            <a:off x="13342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23565" name="Straight Connector 9"/>
          <p:cNvCxnSpPr>
            <a:cxnSpLocks noChangeShapeType="1"/>
          </p:cNvCxnSpPr>
          <p:nvPr/>
        </p:nvCxnSpPr>
        <p:spPr bwMode="auto">
          <a:xfrm>
            <a:off x="1600200" y="5181600"/>
            <a:ext cx="2819400" cy="1588"/>
          </a:xfrm>
          <a:prstGeom prst="line">
            <a:avLst/>
          </a:prstGeom>
          <a:noFill/>
          <a:ln w="53975" algn="ctr">
            <a:solidFill>
              <a:srgbClr val="7030A0"/>
            </a:solidFill>
            <a:round/>
            <a:headEnd/>
            <a:tailEnd/>
          </a:ln>
        </p:spPr>
      </p:cxnSp>
      <p:cxnSp>
        <p:nvCxnSpPr>
          <p:cNvPr id="23566" name="Straight Connector 10"/>
          <p:cNvCxnSpPr>
            <a:cxnSpLocks noChangeShapeType="1"/>
          </p:cNvCxnSpPr>
          <p:nvPr/>
        </p:nvCxnSpPr>
        <p:spPr bwMode="auto">
          <a:xfrm rot="5400000">
            <a:off x="1410494" y="5371306"/>
            <a:ext cx="381000" cy="1588"/>
          </a:xfrm>
          <a:prstGeom prst="line">
            <a:avLst/>
          </a:prstGeom>
          <a:noFill/>
          <a:ln w="41275" algn="ctr">
            <a:solidFill>
              <a:srgbClr val="7030A0"/>
            </a:solidFill>
            <a:round/>
            <a:headEnd/>
            <a:tailEnd/>
          </a:ln>
        </p:spPr>
      </p:cxnSp>
      <p:cxnSp>
        <p:nvCxnSpPr>
          <p:cNvPr id="23567" name="Straight Connector 11"/>
          <p:cNvCxnSpPr>
            <a:cxnSpLocks noChangeShapeType="1"/>
          </p:cNvCxnSpPr>
          <p:nvPr/>
        </p:nvCxnSpPr>
        <p:spPr bwMode="auto">
          <a:xfrm rot="5400000">
            <a:off x="4229894" y="5371306"/>
            <a:ext cx="381000" cy="1588"/>
          </a:xfrm>
          <a:prstGeom prst="line">
            <a:avLst/>
          </a:prstGeom>
          <a:noFill/>
          <a:ln w="41275" algn="ctr">
            <a:solidFill>
              <a:srgbClr val="7030A0"/>
            </a:solidFill>
            <a:round/>
            <a:headEnd/>
            <a:tailEnd/>
          </a:ln>
        </p:spPr>
      </p:cxnSp>
      <p:cxnSp>
        <p:nvCxnSpPr>
          <p:cNvPr id="23568" name="Straight Connector 18"/>
          <p:cNvCxnSpPr>
            <a:cxnSpLocks noChangeShapeType="1"/>
          </p:cNvCxnSpPr>
          <p:nvPr/>
        </p:nvCxnSpPr>
        <p:spPr bwMode="auto">
          <a:xfrm>
            <a:off x="3429000" y="2438400"/>
            <a:ext cx="1981200" cy="1588"/>
          </a:xfrm>
          <a:prstGeom prst="line">
            <a:avLst/>
          </a:prstGeom>
          <a:noFill/>
          <a:ln w="38100" algn="ctr">
            <a:solidFill>
              <a:srgbClr val="FF0000"/>
            </a:solidFill>
            <a:round/>
            <a:headEnd/>
            <a:tailEnd/>
          </a:ln>
        </p:spPr>
      </p:cxnSp>
      <p:cxnSp>
        <p:nvCxnSpPr>
          <p:cNvPr id="23569" name="Straight Connector 19"/>
          <p:cNvCxnSpPr>
            <a:cxnSpLocks noChangeShapeType="1"/>
          </p:cNvCxnSpPr>
          <p:nvPr/>
        </p:nvCxnSpPr>
        <p:spPr bwMode="auto">
          <a:xfrm rot="5400000">
            <a:off x="3277394" y="2590006"/>
            <a:ext cx="304800" cy="1588"/>
          </a:xfrm>
          <a:prstGeom prst="line">
            <a:avLst/>
          </a:prstGeom>
          <a:noFill/>
          <a:ln w="38100" algn="ctr">
            <a:solidFill>
              <a:srgbClr val="FF0000"/>
            </a:solidFill>
            <a:round/>
            <a:headEnd/>
            <a:tailEnd/>
          </a:ln>
        </p:spPr>
      </p:cxnSp>
      <p:cxnSp>
        <p:nvCxnSpPr>
          <p:cNvPr id="23570" name="Straight Connector 21"/>
          <p:cNvCxnSpPr>
            <a:cxnSpLocks noChangeShapeType="1"/>
          </p:cNvCxnSpPr>
          <p:nvPr/>
        </p:nvCxnSpPr>
        <p:spPr bwMode="auto">
          <a:xfrm rot="5400000">
            <a:off x="5296694" y="2551906"/>
            <a:ext cx="228600" cy="1588"/>
          </a:xfrm>
          <a:prstGeom prst="line">
            <a:avLst/>
          </a:prstGeom>
          <a:noFill/>
          <a:ln w="38100" algn="ctr">
            <a:solidFill>
              <a:srgbClr val="FF0000"/>
            </a:solidFill>
            <a:round/>
            <a:headEnd/>
            <a:tailEnd/>
          </a:ln>
        </p:spPr>
      </p:cxnSp>
      <p:cxnSp>
        <p:nvCxnSpPr>
          <p:cNvPr id="23571" name="Straight Connector 23"/>
          <p:cNvCxnSpPr>
            <a:cxnSpLocks noChangeShapeType="1"/>
          </p:cNvCxnSpPr>
          <p:nvPr/>
        </p:nvCxnSpPr>
        <p:spPr bwMode="auto">
          <a:xfrm>
            <a:off x="5638800" y="2362200"/>
            <a:ext cx="1371600" cy="533400"/>
          </a:xfrm>
          <a:prstGeom prst="line">
            <a:avLst/>
          </a:prstGeom>
          <a:noFill/>
          <a:ln w="38100" algn="ctr">
            <a:solidFill>
              <a:srgbClr val="FFC000"/>
            </a:solidFill>
            <a:round/>
            <a:headEnd/>
            <a:tailEnd/>
          </a:ln>
        </p:spPr>
      </p:cxnSp>
      <p:cxnSp>
        <p:nvCxnSpPr>
          <p:cNvPr id="23572" name="Straight Connector 29"/>
          <p:cNvCxnSpPr>
            <a:cxnSpLocks noChangeShapeType="1"/>
          </p:cNvCxnSpPr>
          <p:nvPr/>
        </p:nvCxnSpPr>
        <p:spPr bwMode="auto">
          <a:xfrm rot="5400000">
            <a:off x="6743700" y="2933700"/>
            <a:ext cx="304800" cy="228600"/>
          </a:xfrm>
          <a:prstGeom prst="line">
            <a:avLst/>
          </a:prstGeom>
          <a:noFill/>
          <a:ln w="38100" algn="ctr">
            <a:solidFill>
              <a:srgbClr val="FFC000"/>
            </a:solidFill>
            <a:round/>
            <a:headEnd/>
            <a:tailEnd/>
          </a:ln>
        </p:spPr>
      </p:cxnSp>
      <p:cxnSp>
        <p:nvCxnSpPr>
          <p:cNvPr id="23573" name="Straight Connector 31"/>
          <p:cNvCxnSpPr>
            <a:cxnSpLocks noChangeShapeType="1"/>
          </p:cNvCxnSpPr>
          <p:nvPr/>
        </p:nvCxnSpPr>
        <p:spPr bwMode="auto">
          <a:xfrm rot="5400000">
            <a:off x="5372100" y="2400300"/>
            <a:ext cx="304800" cy="228600"/>
          </a:xfrm>
          <a:prstGeom prst="line">
            <a:avLst/>
          </a:prstGeom>
          <a:noFill/>
          <a:ln w="38100" algn="ctr">
            <a:solidFill>
              <a:srgbClr val="FFC000"/>
            </a:solidFill>
            <a:round/>
            <a:headEnd/>
            <a:tailEnd/>
          </a:ln>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4578" name="Picture 5"/>
          <p:cNvPicPr>
            <a:picLocks noChangeAspect="1" noChangeArrowheads="1"/>
          </p:cNvPicPr>
          <p:nvPr/>
        </p:nvPicPr>
        <p:blipFill>
          <a:blip r:embed="rId2" cstate="print">
            <a:lum bright="62000"/>
          </a:blip>
          <a:srcRect/>
          <a:stretch>
            <a:fillRect/>
          </a:stretch>
        </p:blipFill>
        <p:spPr bwMode="auto">
          <a:xfrm>
            <a:off x="1371600" y="2438400"/>
            <a:ext cx="5638800" cy="2230438"/>
          </a:xfrm>
          <a:prstGeom prst="rect">
            <a:avLst/>
          </a:prstGeom>
          <a:noFill/>
          <a:ln w="9525">
            <a:noFill/>
            <a:miter lim="800000"/>
            <a:headEnd/>
            <a:tailEnd/>
          </a:ln>
        </p:spPr>
      </p:pic>
      <p:pic>
        <p:nvPicPr>
          <p:cNvPr id="24579" name="Picture 6"/>
          <p:cNvPicPr>
            <a:picLocks noChangeAspect="1" noChangeArrowheads="1"/>
          </p:cNvPicPr>
          <p:nvPr/>
        </p:nvPicPr>
        <p:blipFill>
          <a:blip r:embed="rId3" cstate="print">
            <a:lum bright="56000"/>
          </a:blip>
          <a:srcRect/>
          <a:stretch>
            <a:fillRect/>
          </a:stretch>
        </p:blipFill>
        <p:spPr bwMode="auto">
          <a:xfrm>
            <a:off x="1447800" y="4495800"/>
            <a:ext cx="4572000" cy="2127250"/>
          </a:xfrm>
          <a:prstGeom prst="rect">
            <a:avLst/>
          </a:prstGeom>
          <a:noFill/>
          <a:ln w="9525">
            <a:noFill/>
            <a:miter lim="800000"/>
            <a:headEnd/>
            <a:tailEnd/>
          </a:ln>
        </p:spPr>
      </p:pic>
      <p:sp>
        <p:nvSpPr>
          <p:cNvPr id="24580" name="Rectangle 4"/>
          <p:cNvSpPr>
            <a:spLocks noChangeArrowheads="1"/>
          </p:cNvSpPr>
          <p:nvPr/>
        </p:nvSpPr>
        <p:spPr bwMode="auto">
          <a:xfrm>
            <a:off x="1447800" y="4495800"/>
            <a:ext cx="2590800" cy="533400"/>
          </a:xfrm>
          <a:prstGeom prst="rect">
            <a:avLst/>
          </a:prstGeom>
          <a:solidFill>
            <a:schemeClr val="bg1"/>
          </a:solidFill>
          <a:ln w="9525" algn="ctr">
            <a:noFill/>
            <a:round/>
            <a:headEnd/>
            <a:tailEnd/>
          </a:ln>
        </p:spPr>
        <p:txBody>
          <a:bodyPr/>
          <a:lstStyle/>
          <a:p>
            <a:pPr eaLnBrk="0" hangingPunct="0"/>
            <a:endParaRPr lang="en-US" sz="1800">
              <a:solidFill>
                <a:schemeClr val="tx1"/>
              </a:solidFill>
            </a:endParaRPr>
          </a:p>
        </p:txBody>
      </p:sp>
      <p:cxnSp>
        <p:nvCxnSpPr>
          <p:cNvPr id="7" name="Straight Connector 6"/>
          <p:cNvCxnSpPr/>
          <p:nvPr/>
        </p:nvCxnSpPr>
        <p:spPr bwMode="auto">
          <a:xfrm>
            <a:off x="1524000" y="4648200"/>
            <a:ext cx="2819400" cy="1588"/>
          </a:xfrm>
          <a:prstGeom prst="line">
            <a:avLst/>
          </a:prstGeom>
          <a:solidFill>
            <a:schemeClr val="accent1"/>
          </a:solidFill>
          <a:ln w="53975" cap="flat" cmpd="sng" algn="ctr">
            <a:solidFill>
              <a:schemeClr val="accent4">
                <a:lumMod val="75000"/>
                <a:lumOff val="25000"/>
              </a:schemeClr>
            </a:solidFill>
            <a:prstDash val="solid"/>
            <a:round/>
            <a:headEnd type="none" w="med" len="med"/>
            <a:tailEnd type="none" w="med" len="med"/>
          </a:ln>
          <a:effectLst/>
        </p:spPr>
      </p:cxnSp>
      <p:cxnSp>
        <p:nvCxnSpPr>
          <p:cNvPr id="24582" name="Straight Connector 7"/>
          <p:cNvCxnSpPr>
            <a:cxnSpLocks noChangeShapeType="1"/>
          </p:cNvCxnSpPr>
          <p:nvPr/>
        </p:nvCxnSpPr>
        <p:spPr bwMode="auto">
          <a:xfrm rot="5400000">
            <a:off x="1409701" y="4533900"/>
            <a:ext cx="228600" cy="3175"/>
          </a:xfrm>
          <a:prstGeom prst="line">
            <a:avLst/>
          </a:prstGeom>
          <a:noFill/>
          <a:ln w="41275" algn="ctr">
            <a:solidFill>
              <a:schemeClr val="tx1"/>
            </a:solidFill>
            <a:round/>
            <a:headEnd/>
            <a:tailEnd/>
          </a:ln>
        </p:spPr>
      </p:cxnSp>
      <p:cxnSp>
        <p:nvCxnSpPr>
          <p:cNvPr id="9" name="Straight Connector 8"/>
          <p:cNvCxnSpPr/>
          <p:nvPr/>
        </p:nvCxnSpPr>
        <p:spPr bwMode="auto">
          <a:xfrm rot="5400000">
            <a:off x="41536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10" name="Straight Connector 9"/>
          <p:cNvCxnSpPr/>
          <p:nvPr/>
        </p:nvCxnSpPr>
        <p:spPr bwMode="auto">
          <a:xfrm rot="5400000">
            <a:off x="13342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24585" name="Straight Connector 10"/>
          <p:cNvCxnSpPr>
            <a:cxnSpLocks noChangeShapeType="1"/>
          </p:cNvCxnSpPr>
          <p:nvPr/>
        </p:nvCxnSpPr>
        <p:spPr bwMode="auto">
          <a:xfrm>
            <a:off x="1600200" y="5181600"/>
            <a:ext cx="2819400" cy="1588"/>
          </a:xfrm>
          <a:prstGeom prst="line">
            <a:avLst/>
          </a:prstGeom>
          <a:noFill/>
          <a:ln w="53975" algn="ctr">
            <a:solidFill>
              <a:srgbClr val="7030A0"/>
            </a:solidFill>
            <a:round/>
            <a:headEnd/>
            <a:tailEnd/>
          </a:ln>
        </p:spPr>
      </p:cxnSp>
      <p:cxnSp>
        <p:nvCxnSpPr>
          <p:cNvPr id="24586" name="Straight Connector 11"/>
          <p:cNvCxnSpPr>
            <a:cxnSpLocks noChangeShapeType="1"/>
          </p:cNvCxnSpPr>
          <p:nvPr/>
        </p:nvCxnSpPr>
        <p:spPr bwMode="auto">
          <a:xfrm rot="5400000">
            <a:off x="1410494" y="5371306"/>
            <a:ext cx="381000" cy="1588"/>
          </a:xfrm>
          <a:prstGeom prst="line">
            <a:avLst/>
          </a:prstGeom>
          <a:noFill/>
          <a:ln w="41275" algn="ctr">
            <a:solidFill>
              <a:srgbClr val="7030A0"/>
            </a:solidFill>
            <a:round/>
            <a:headEnd/>
            <a:tailEnd/>
          </a:ln>
        </p:spPr>
      </p:cxnSp>
      <p:cxnSp>
        <p:nvCxnSpPr>
          <p:cNvPr id="24587" name="Straight Connector 12"/>
          <p:cNvCxnSpPr>
            <a:cxnSpLocks noChangeShapeType="1"/>
          </p:cNvCxnSpPr>
          <p:nvPr/>
        </p:nvCxnSpPr>
        <p:spPr bwMode="auto">
          <a:xfrm rot="5400000">
            <a:off x="4229894" y="5371306"/>
            <a:ext cx="381000" cy="1588"/>
          </a:xfrm>
          <a:prstGeom prst="line">
            <a:avLst/>
          </a:prstGeom>
          <a:noFill/>
          <a:ln w="41275" algn="ctr">
            <a:solidFill>
              <a:srgbClr val="7030A0"/>
            </a:solidFill>
            <a:round/>
            <a:headEnd/>
            <a:tailEnd/>
          </a:ln>
        </p:spPr>
      </p:cxnSp>
      <p:cxnSp>
        <p:nvCxnSpPr>
          <p:cNvPr id="24588" name="Straight Arrow Connector 13"/>
          <p:cNvCxnSpPr>
            <a:cxnSpLocks noChangeShapeType="1"/>
          </p:cNvCxnSpPr>
          <p:nvPr/>
        </p:nvCxnSpPr>
        <p:spPr bwMode="auto">
          <a:xfrm>
            <a:off x="4343400" y="4495800"/>
            <a:ext cx="2514600" cy="1588"/>
          </a:xfrm>
          <a:prstGeom prst="straightConnector1">
            <a:avLst/>
          </a:prstGeom>
          <a:noFill/>
          <a:ln w="9525" algn="ctr">
            <a:solidFill>
              <a:schemeClr val="tx1"/>
            </a:solidFill>
            <a:round/>
            <a:headEnd/>
            <a:tailEnd type="arrow" w="med" len="med"/>
          </a:ln>
        </p:spPr>
      </p:cxnSp>
      <p:cxnSp>
        <p:nvCxnSpPr>
          <p:cNvPr id="24589" name="Straight Arrow Connector 14"/>
          <p:cNvCxnSpPr>
            <a:cxnSpLocks noChangeShapeType="1"/>
          </p:cNvCxnSpPr>
          <p:nvPr/>
        </p:nvCxnSpPr>
        <p:spPr bwMode="auto">
          <a:xfrm>
            <a:off x="4419600" y="5410200"/>
            <a:ext cx="1905000" cy="1588"/>
          </a:xfrm>
          <a:prstGeom prst="straightConnector1">
            <a:avLst/>
          </a:prstGeom>
          <a:noFill/>
          <a:ln w="9525" algn="ctr">
            <a:solidFill>
              <a:schemeClr val="tx1"/>
            </a:solidFill>
            <a:round/>
            <a:headEnd/>
            <a:tailEnd type="arrow" w="med" len="med"/>
          </a:ln>
        </p:spPr>
      </p:cxnSp>
      <p:sp>
        <p:nvSpPr>
          <p:cNvPr id="24590" name="TextBox 15"/>
          <p:cNvSpPr txBox="1">
            <a:spLocks noChangeArrowheads="1"/>
          </p:cNvSpPr>
          <p:nvPr/>
        </p:nvSpPr>
        <p:spPr bwMode="auto">
          <a:xfrm>
            <a:off x="7086600" y="4267200"/>
            <a:ext cx="1752600" cy="646331"/>
          </a:xfrm>
          <a:prstGeom prst="rect">
            <a:avLst/>
          </a:prstGeom>
          <a:noFill/>
          <a:ln w="9525">
            <a:noFill/>
            <a:miter lim="800000"/>
            <a:headEnd/>
            <a:tailEnd/>
          </a:ln>
        </p:spPr>
        <p:txBody>
          <a:bodyPr>
            <a:spAutoFit/>
          </a:bodyPr>
          <a:lstStyle/>
          <a:p>
            <a:pPr algn="ctr"/>
            <a:r>
              <a:rPr lang="pt-BR" sz="1800">
                <a:solidFill>
                  <a:schemeClr val="tx1"/>
                </a:solidFill>
                <a:latin typeface="Verdana" pitchFamily="34" charset="0"/>
              </a:rPr>
              <a:t>Comprimento</a:t>
            </a:r>
          </a:p>
          <a:p>
            <a:pPr algn="ctr"/>
            <a:r>
              <a:rPr lang="pt-BR" sz="1800">
                <a:solidFill>
                  <a:schemeClr val="tx1"/>
                </a:solidFill>
                <a:latin typeface="Verdana" pitchFamily="34" charset="0"/>
              </a:rPr>
              <a:t>Maxila (A)</a:t>
            </a:r>
            <a:endParaRPr lang="en-US" sz="1800">
              <a:solidFill>
                <a:schemeClr val="tx1"/>
              </a:solidFill>
              <a:latin typeface="Verdana" pitchFamily="34" charset="0"/>
            </a:endParaRPr>
          </a:p>
        </p:txBody>
      </p:sp>
      <p:sp>
        <p:nvSpPr>
          <p:cNvPr id="24591" name="TextBox 17"/>
          <p:cNvSpPr txBox="1">
            <a:spLocks noChangeArrowheads="1"/>
          </p:cNvSpPr>
          <p:nvPr/>
        </p:nvSpPr>
        <p:spPr bwMode="auto">
          <a:xfrm>
            <a:off x="0" y="6211669"/>
            <a:ext cx="2819400" cy="646331"/>
          </a:xfrm>
          <a:prstGeom prst="rect">
            <a:avLst/>
          </a:prstGeom>
          <a:noFill/>
          <a:ln w="9525">
            <a:noFill/>
            <a:miter lim="800000"/>
            <a:headEnd/>
            <a:tailEnd/>
          </a:ln>
        </p:spPr>
        <p:txBody>
          <a:bodyPr>
            <a:spAutoFit/>
          </a:bodyPr>
          <a:lstStyle/>
          <a:p>
            <a:r>
              <a:rPr lang="pt-BR" sz="1800" i="1" dirty="0">
                <a:solidFill>
                  <a:schemeClr val="tx1"/>
                </a:solidFill>
                <a:latin typeface="Verdana" pitchFamily="34" charset="0"/>
              </a:rPr>
              <a:t>Modificado de Berta,1982</a:t>
            </a:r>
            <a:endParaRPr lang="en-US" sz="1800" i="1" dirty="0">
              <a:solidFill>
                <a:schemeClr val="tx1"/>
              </a:solidFill>
              <a:latin typeface="Verdana" pitchFamily="34" charset="0"/>
            </a:endParaRPr>
          </a:p>
        </p:txBody>
      </p:sp>
      <p:cxnSp>
        <p:nvCxnSpPr>
          <p:cNvPr id="24592" name="Straight Connector 18"/>
          <p:cNvCxnSpPr>
            <a:cxnSpLocks noChangeShapeType="1"/>
          </p:cNvCxnSpPr>
          <p:nvPr/>
        </p:nvCxnSpPr>
        <p:spPr bwMode="auto">
          <a:xfrm>
            <a:off x="3429000" y="2438400"/>
            <a:ext cx="1981200" cy="1588"/>
          </a:xfrm>
          <a:prstGeom prst="line">
            <a:avLst/>
          </a:prstGeom>
          <a:noFill/>
          <a:ln w="38100" algn="ctr">
            <a:solidFill>
              <a:srgbClr val="FF0000"/>
            </a:solidFill>
            <a:round/>
            <a:headEnd/>
            <a:tailEnd/>
          </a:ln>
        </p:spPr>
      </p:cxnSp>
      <p:cxnSp>
        <p:nvCxnSpPr>
          <p:cNvPr id="24593" name="Straight Connector 19"/>
          <p:cNvCxnSpPr>
            <a:cxnSpLocks noChangeShapeType="1"/>
          </p:cNvCxnSpPr>
          <p:nvPr/>
        </p:nvCxnSpPr>
        <p:spPr bwMode="auto">
          <a:xfrm rot="5400000">
            <a:off x="3277394" y="2590006"/>
            <a:ext cx="304800" cy="1588"/>
          </a:xfrm>
          <a:prstGeom prst="line">
            <a:avLst/>
          </a:prstGeom>
          <a:noFill/>
          <a:ln w="38100" algn="ctr">
            <a:solidFill>
              <a:srgbClr val="FF0000"/>
            </a:solidFill>
            <a:round/>
            <a:headEnd/>
            <a:tailEnd/>
          </a:ln>
        </p:spPr>
      </p:cxnSp>
      <p:cxnSp>
        <p:nvCxnSpPr>
          <p:cNvPr id="24594" name="Straight Connector 20"/>
          <p:cNvCxnSpPr>
            <a:cxnSpLocks noChangeShapeType="1"/>
          </p:cNvCxnSpPr>
          <p:nvPr/>
        </p:nvCxnSpPr>
        <p:spPr bwMode="auto">
          <a:xfrm rot="5400000">
            <a:off x="5296694" y="2551906"/>
            <a:ext cx="228600" cy="1588"/>
          </a:xfrm>
          <a:prstGeom prst="line">
            <a:avLst/>
          </a:prstGeom>
          <a:noFill/>
          <a:ln w="38100" algn="ctr">
            <a:solidFill>
              <a:srgbClr val="FF0000"/>
            </a:solidFill>
            <a:round/>
            <a:headEnd/>
            <a:tailEnd/>
          </a:ln>
        </p:spPr>
      </p:cxnSp>
      <p:cxnSp>
        <p:nvCxnSpPr>
          <p:cNvPr id="24595" name="Straight Connector 21"/>
          <p:cNvCxnSpPr>
            <a:cxnSpLocks noChangeShapeType="1"/>
          </p:cNvCxnSpPr>
          <p:nvPr/>
        </p:nvCxnSpPr>
        <p:spPr bwMode="auto">
          <a:xfrm>
            <a:off x="5638800" y="2362200"/>
            <a:ext cx="1371600" cy="533400"/>
          </a:xfrm>
          <a:prstGeom prst="line">
            <a:avLst/>
          </a:prstGeom>
          <a:noFill/>
          <a:ln w="38100" algn="ctr">
            <a:solidFill>
              <a:srgbClr val="FFC000"/>
            </a:solidFill>
            <a:round/>
            <a:headEnd/>
            <a:tailEnd/>
          </a:ln>
        </p:spPr>
      </p:cxnSp>
      <p:cxnSp>
        <p:nvCxnSpPr>
          <p:cNvPr id="24596" name="Straight Connector 22"/>
          <p:cNvCxnSpPr>
            <a:cxnSpLocks noChangeShapeType="1"/>
          </p:cNvCxnSpPr>
          <p:nvPr/>
        </p:nvCxnSpPr>
        <p:spPr bwMode="auto">
          <a:xfrm rot="5400000">
            <a:off x="6743700" y="2933700"/>
            <a:ext cx="304800" cy="228600"/>
          </a:xfrm>
          <a:prstGeom prst="line">
            <a:avLst/>
          </a:prstGeom>
          <a:noFill/>
          <a:ln w="38100" algn="ctr">
            <a:solidFill>
              <a:srgbClr val="FFC000"/>
            </a:solidFill>
            <a:round/>
            <a:headEnd/>
            <a:tailEnd/>
          </a:ln>
        </p:spPr>
      </p:cxnSp>
      <p:cxnSp>
        <p:nvCxnSpPr>
          <p:cNvPr id="24597" name="Straight Connector 23"/>
          <p:cNvCxnSpPr>
            <a:cxnSpLocks noChangeShapeType="1"/>
          </p:cNvCxnSpPr>
          <p:nvPr/>
        </p:nvCxnSpPr>
        <p:spPr bwMode="auto">
          <a:xfrm rot="5400000">
            <a:off x="5372100" y="2400300"/>
            <a:ext cx="304800" cy="228600"/>
          </a:xfrm>
          <a:prstGeom prst="line">
            <a:avLst/>
          </a:prstGeom>
          <a:noFill/>
          <a:ln w="38100" algn="ctr">
            <a:solidFill>
              <a:srgbClr val="FFC000"/>
            </a:solidFill>
            <a:round/>
            <a:headEnd/>
            <a:tailEnd/>
          </a:ln>
        </p:spPr>
      </p:cxnSp>
      <p:sp>
        <p:nvSpPr>
          <p:cNvPr id="24598" name="Rectangle 24"/>
          <p:cNvSpPr>
            <a:spLocks noChangeArrowheads="1"/>
          </p:cNvSpPr>
          <p:nvPr/>
        </p:nvSpPr>
        <p:spPr bwMode="auto">
          <a:xfrm>
            <a:off x="2438400" y="1828800"/>
            <a:ext cx="5562600" cy="533400"/>
          </a:xfrm>
          <a:prstGeom prst="rect">
            <a:avLst/>
          </a:prstGeom>
          <a:solidFill>
            <a:schemeClr val="bg1"/>
          </a:solidFill>
          <a:ln w="9525" algn="ctr">
            <a:noFill/>
            <a:round/>
            <a:headEnd/>
            <a:tailEnd/>
          </a:ln>
        </p:spPr>
        <p:txBody>
          <a:bodyPr/>
          <a:lstStyle/>
          <a:p>
            <a:pPr eaLnBrk="0" hangingPunct="0"/>
            <a:endParaRPr lang="en-US" sz="1800">
              <a:solidFill>
                <a:schemeClr val="tx1"/>
              </a:solidFill>
            </a:endParaRPr>
          </a:p>
        </p:txBody>
      </p:sp>
      <p:cxnSp>
        <p:nvCxnSpPr>
          <p:cNvPr id="24599" name="Straight Arrow Connector 25"/>
          <p:cNvCxnSpPr>
            <a:cxnSpLocks noChangeShapeType="1"/>
          </p:cNvCxnSpPr>
          <p:nvPr/>
        </p:nvCxnSpPr>
        <p:spPr bwMode="auto">
          <a:xfrm flipV="1">
            <a:off x="4495800" y="1828800"/>
            <a:ext cx="458788" cy="1588"/>
          </a:xfrm>
          <a:prstGeom prst="straightConnector1">
            <a:avLst/>
          </a:prstGeom>
          <a:noFill/>
          <a:ln w="9525" algn="ctr">
            <a:solidFill>
              <a:schemeClr val="tx1"/>
            </a:solidFill>
            <a:round/>
            <a:headEnd/>
            <a:tailEnd type="arrow" w="med" len="med"/>
          </a:ln>
        </p:spPr>
      </p:cxnSp>
      <p:cxnSp>
        <p:nvCxnSpPr>
          <p:cNvPr id="24600" name="Straight Arrow Connector 26"/>
          <p:cNvCxnSpPr>
            <a:cxnSpLocks noChangeShapeType="1"/>
          </p:cNvCxnSpPr>
          <p:nvPr/>
        </p:nvCxnSpPr>
        <p:spPr bwMode="auto">
          <a:xfrm flipV="1">
            <a:off x="6248400" y="2438400"/>
            <a:ext cx="457200" cy="153988"/>
          </a:xfrm>
          <a:prstGeom prst="straightConnector1">
            <a:avLst/>
          </a:prstGeom>
          <a:noFill/>
          <a:ln w="9525" algn="ctr">
            <a:solidFill>
              <a:schemeClr val="tx1"/>
            </a:solidFill>
            <a:round/>
            <a:headEnd/>
            <a:tailEnd type="arrow" w="med" len="med"/>
          </a:ln>
        </p:spPr>
      </p:cxnSp>
      <p:sp>
        <p:nvSpPr>
          <p:cNvPr id="24601" name="TextBox 27"/>
          <p:cNvSpPr txBox="1">
            <a:spLocks noChangeArrowheads="1"/>
          </p:cNvSpPr>
          <p:nvPr/>
        </p:nvSpPr>
        <p:spPr bwMode="auto">
          <a:xfrm>
            <a:off x="4648200" y="1600200"/>
            <a:ext cx="2438400" cy="646331"/>
          </a:xfrm>
          <a:prstGeom prst="rect">
            <a:avLst/>
          </a:prstGeom>
          <a:noFill/>
          <a:ln w="9525">
            <a:noFill/>
            <a:miter lim="800000"/>
            <a:headEnd/>
            <a:tailEnd/>
          </a:ln>
        </p:spPr>
        <p:txBody>
          <a:bodyPr>
            <a:spAutoFit/>
          </a:bodyPr>
          <a:lstStyle/>
          <a:p>
            <a:pPr algn="ctr"/>
            <a:r>
              <a:rPr lang="pt-BR" sz="1800">
                <a:solidFill>
                  <a:schemeClr val="tx1"/>
                </a:solidFill>
                <a:latin typeface="Verdana" pitchFamily="34" charset="0"/>
              </a:rPr>
              <a:t>Comprimento</a:t>
            </a:r>
          </a:p>
          <a:p>
            <a:pPr algn="ctr"/>
            <a:r>
              <a:rPr lang="pt-BR" sz="1800">
                <a:solidFill>
                  <a:schemeClr val="tx1"/>
                </a:solidFill>
                <a:latin typeface="Verdana" pitchFamily="34" charset="0"/>
              </a:rPr>
              <a:t>Frontal (E)</a:t>
            </a:r>
            <a:endParaRPr lang="en-US" sz="1800">
              <a:solidFill>
                <a:schemeClr val="tx1"/>
              </a:solidFill>
              <a:latin typeface="Verdana" pitchFamily="34" charset="0"/>
            </a:endParaRPr>
          </a:p>
        </p:txBody>
      </p:sp>
      <p:sp>
        <p:nvSpPr>
          <p:cNvPr id="24602" name="TextBox 28"/>
          <p:cNvSpPr txBox="1">
            <a:spLocks noChangeArrowheads="1"/>
          </p:cNvSpPr>
          <p:nvPr/>
        </p:nvSpPr>
        <p:spPr bwMode="auto">
          <a:xfrm>
            <a:off x="6553200" y="1981200"/>
            <a:ext cx="2438400" cy="646331"/>
          </a:xfrm>
          <a:prstGeom prst="rect">
            <a:avLst/>
          </a:prstGeom>
          <a:noFill/>
          <a:ln w="9525">
            <a:noFill/>
            <a:miter lim="800000"/>
            <a:headEnd/>
            <a:tailEnd/>
          </a:ln>
        </p:spPr>
        <p:txBody>
          <a:bodyPr>
            <a:spAutoFit/>
          </a:bodyPr>
          <a:lstStyle/>
          <a:p>
            <a:pPr algn="ctr"/>
            <a:r>
              <a:rPr lang="pt-BR" sz="1800">
                <a:solidFill>
                  <a:schemeClr val="tx1"/>
                </a:solidFill>
                <a:latin typeface="Verdana" pitchFamily="34" charset="0"/>
              </a:rPr>
              <a:t>Comprimento</a:t>
            </a:r>
          </a:p>
          <a:p>
            <a:pPr algn="ctr"/>
            <a:r>
              <a:rPr lang="pt-BR" sz="1800">
                <a:solidFill>
                  <a:schemeClr val="tx1"/>
                </a:solidFill>
                <a:latin typeface="Verdana" pitchFamily="34" charset="0"/>
              </a:rPr>
              <a:t>Parietal (F)</a:t>
            </a:r>
            <a:endParaRPr lang="en-US" sz="1800">
              <a:solidFill>
                <a:schemeClr val="tx1"/>
              </a:solidFill>
              <a:latin typeface="Verdana" pitchFamily="34" charset="0"/>
            </a:endParaRPr>
          </a:p>
        </p:txBody>
      </p:sp>
      <p:cxnSp>
        <p:nvCxnSpPr>
          <p:cNvPr id="24603" name="Straight Connector 31"/>
          <p:cNvCxnSpPr>
            <a:cxnSpLocks noChangeShapeType="1"/>
          </p:cNvCxnSpPr>
          <p:nvPr/>
        </p:nvCxnSpPr>
        <p:spPr bwMode="auto">
          <a:xfrm rot="5400000">
            <a:off x="4191001" y="2133600"/>
            <a:ext cx="609600" cy="3175"/>
          </a:xfrm>
          <a:prstGeom prst="line">
            <a:avLst/>
          </a:prstGeom>
          <a:noFill/>
          <a:ln w="9525" algn="ctr">
            <a:solidFill>
              <a:schemeClr val="tx1"/>
            </a:solidFill>
            <a:round/>
            <a:headEnd/>
            <a:tailEnd/>
          </a:ln>
        </p:spPr>
      </p:cxnSp>
      <p:pic>
        <p:nvPicPr>
          <p:cNvPr id="9219" name="Picture 3"/>
          <p:cNvPicPr>
            <a:picLocks noChangeAspect="1" noChangeArrowheads="1"/>
          </p:cNvPicPr>
          <p:nvPr/>
        </p:nvPicPr>
        <p:blipFill>
          <a:blip r:embed="rId4" cstate="print"/>
          <a:srcRect/>
          <a:stretch>
            <a:fillRect/>
          </a:stretch>
        </p:blipFill>
        <p:spPr bwMode="auto">
          <a:xfrm>
            <a:off x="0" y="228600"/>
            <a:ext cx="4419600" cy="3890963"/>
          </a:xfrm>
          <a:prstGeom prst="rect">
            <a:avLst/>
          </a:prstGeom>
          <a:noFill/>
          <a:ln w="66675" cap="sq" cmpd="sng">
            <a:solidFill>
              <a:schemeClr val="tx1">
                <a:lumMod val="40000"/>
                <a:lumOff val="60000"/>
              </a:schemeClr>
            </a:solidFill>
            <a:round/>
            <a:headEnd/>
            <a:tailEnd/>
          </a:ln>
          <a:effectLst/>
        </p:spPr>
      </p:pic>
      <p:sp>
        <p:nvSpPr>
          <p:cNvPr id="24605" name="Oval 33"/>
          <p:cNvSpPr>
            <a:spLocks noChangeArrowheads="1"/>
          </p:cNvSpPr>
          <p:nvPr/>
        </p:nvSpPr>
        <p:spPr bwMode="auto">
          <a:xfrm>
            <a:off x="76200" y="1233488"/>
            <a:ext cx="427038" cy="457200"/>
          </a:xfrm>
          <a:prstGeom prst="ellipse">
            <a:avLst/>
          </a:prstGeom>
          <a:solidFill>
            <a:srgbClr val="0000FF">
              <a:alpha val="9019"/>
            </a:srgbClr>
          </a:solidFill>
          <a:ln w="38100" algn="ctr">
            <a:solidFill>
              <a:srgbClr val="0000FF"/>
            </a:solidFill>
            <a:round/>
            <a:headEnd/>
            <a:tailEnd/>
          </a:ln>
        </p:spPr>
        <p:txBody>
          <a:bodyPr/>
          <a:lstStyle/>
          <a:p>
            <a:pPr eaLnBrk="0" hangingPunct="0"/>
            <a:endParaRPr lang="en-US"/>
          </a:p>
        </p:txBody>
      </p:sp>
      <p:sp>
        <p:nvSpPr>
          <p:cNvPr id="24606" name="Oval 32"/>
          <p:cNvSpPr>
            <a:spLocks noChangeArrowheads="1"/>
          </p:cNvSpPr>
          <p:nvPr/>
        </p:nvSpPr>
        <p:spPr bwMode="auto">
          <a:xfrm>
            <a:off x="533400" y="1081088"/>
            <a:ext cx="427038" cy="457200"/>
          </a:xfrm>
          <a:prstGeom prst="ellipse">
            <a:avLst/>
          </a:prstGeom>
          <a:solidFill>
            <a:srgbClr val="7030A0">
              <a:alpha val="9019"/>
            </a:srgbClr>
          </a:solidFill>
          <a:ln w="38100" algn="ctr">
            <a:solidFill>
              <a:srgbClr val="7030A0"/>
            </a:solidFill>
            <a:round/>
            <a:headEnd/>
            <a:tailEnd/>
          </a:ln>
        </p:spPr>
        <p:txBody>
          <a:bodyPr/>
          <a:lstStyle/>
          <a:p>
            <a:pPr eaLnBrk="0" hangingPunct="0"/>
            <a:endParaRPr lang="en-US" sz="1800">
              <a:solidFill>
                <a:schemeClr val="tx1"/>
              </a:solidFill>
            </a:endParaRPr>
          </a:p>
        </p:txBody>
      </p:sp>
      <p:sp>
        <p:nvSpPr>
          <p:cNvPr id="24607" name="Rectangle 35"/>
          <p:cNvSpPr>
            <a:spLocks noChangeArrowheads="1"/>
          </p:cNvSpPr>
          <p:nvPr/>
        </p:nvSpPr>
        <p:spPr bwMode="auto">
          <a:xfrm>
            <a:off x="0" y="304800"/>
            <a:ext cx="4267200" cy="609600"/>
          </a:xfrm>
          <a:prstGeom prst="rect">
            <a:avLst/>
          </a:prstGeom>
          <a:solidFill>
            <a:schemeClr val="bg1"/>
          </a:solidFill>
          <a:ln w="9525" algn="ctr">
            <a:noFill/>
            <a:round/>
            <a:headEnd/>
            <a:tailEnd/>
          </a:ln>
        </p:spPr>
        <p:txBody>
          <a:bodyPr/>
          <a:lstStyle/>
          <a:p>
            <a:pPr eaLnBrk="0" hangingPunct="0"/>
            <a:endParaRPr lang="en-US"/>
          </a:p>
        </p:txBody>
      </p:sp>
      <p:sp>
        <p:nvSpPr>
          <p:cNvPr id="24608" name="TextBox 38"/>
          <p:cNvSpPr txBox="1">
            <a:spLocks noChangeArrowheads="1"/>
          </p:cNvSpPr>
          <p:nvPr/>
        </p:nvSpPr>
        <p:spPr bwMode="auto">
          <a:xfrm>
            <a:off x="0" y="381000"/>
            <a:ext cx="2667000" cy="461665"/>
          </a:xfrm>
          <a:prstGeom prst="rect">
            <a:avLst/>
          </a:prstGeom>
          <a:noFill/>
          <a:ln w="9525">
            <a:noFill/>
            <a:miter lim="800000"/>
            <a:headEnd/>
            <a:tailEnd/>
          </a:ln>
        </p:spPr>
        <p:txBody>
          <a:bodyPr wrap="square">
            <a:spAutoFit/>
          </a:bodyPr>
          <a:lstStyle/>
          <a:p>
            <a:r>
              <a:rPr lang="pt-BR" dirty="0">
                <a:solidFill>
                  <a:srgbClr val="FF0000"/>
                </a:solidFill>
                <a:latin typeface="Verdana" pitchFamily="34" charset="0"/>
              </a:rPr>
              <a:t>MASTIGAÇÃO</a:t>
            </a:r>
            <a:r>
              <a:rPr lang="pt-BR" dirty="0">
                <a:latin typeface="Verdana" pitchFamily="34" charset="0"/>
              </a:rPr>
              <a:t> </a:t>
            </a:r>
            <a:endParaRPr lang="en-US" dirty="0">
              <a:latin typeface="Verdana" pitchFamily="34" charset="0"/>
            </a:endParaRPr>
          </a:p>
        </p:txBody>
      </p:sp>
      <p:sp>
        <p:nvSpPr>
          <p:cNvPr id="24609" name="TextBox 39"/>
          <p:cNvSpPr txBox="1">
            <a:spLocks noChangeArrowheads="1"/>
          </p:cNvSpPr>
          <p:nvPr/>
        </p:nvSpPr>
        <p:spPr bwMode="auto">
          <a:xfrm>
            <a:off x="2667000" y="457200"/>
            <a:ext cx="1828800" cy="369332"/>
          </a:xfrm>
          <a:prstGeom prst="rect">
            <a:avLst/>
          </a:prstGeom>
          <a:noFill/>
          <a:ln w="9525">
            <a:noFill/>
            <a:miter lim="800000"/>
            <a:headEnd/>
            <a:tailEnd/>
          </a:ln>
        </p:spPr>
        <p:txBody>
          <a:bodyPr>
            <a:spAutoFit/>
          </a:bodyPr>
          <a:lstStyle/>
          <a:p>
            <a:r>
              <a:rPr lang="pt-BR" sz="1800">
                <a:solidFill>
                  <a:schemeClr val="tx1"/>
                </a:solidFill>
                <a:latin typeface="Verdana" pitchFamily="34" charset="0"/>
              </a:rPr>
              <a:t>PROTEÇÃO</a:t>
            </a:r>
            <a:endParaRPr lang="en-US" sz="1800">
              <a:solidFill>
                <a:schemeClr val="tx1"/>
              </a:solidFill>
              <a:latin typeface="Verdana" pitchFamily="34" charset="0"/>
            </a:endParaRPr>
          </a:p>
        </p:txBody>
      </p:sp>
      <p:sp>
        <p:nvSpPr>
          <p:cNvPr id="24610" name="Oval 40"/>
          <p:cNvSpPr>
            <a:spLocks noChangeArrowheads="1"/>
          </p:cNvSpPr>
          <p:nvPr/>
        </p:nvSpPr>
        <p:spPr bwMode="auto">
          <a:xfrm>
            <a:off x="2667000" y="1447800"/>
            <a:ext cx="457200" cy="457200"/>
          </a:xfrm>
          <a:prstGeom prst="ellipse">
            <a:avLst/>
          </a:prstGeom>
          <a:solidFill>
            <a:srgbClr val="FF0000">
              <a:alpha val="20000"/>
            </a:srgbClr>
          </a:solidFill>
          <a:ln w="41275" algn="ctr">
            <a:solidFill>
              <a:srgbClr val="FF0000"/>
            </a:solidFill>
            <a:round/>
            <a:headEnd/>
            <a:tailEnd/>
          </a:ln>
        </p:spPr>
        <p:txBody>
          <a:bodyPr/>
          <a:lstStyle/>
          <a:p>
            <a:pPr eaLnBrk="0" hangingPunct="0"/>
            <a:endParaRPr lang="en-US" sz="1800">
              <a:solidFill>
                <a:schemeClr val="tx1"/>
              </a:solidFill>
            </a:endParaRPr>
          </a:p>
        </p:txBody>
      </p:sp>
      <p:sp>
        <p:nvSpPr>
          <p:cNvPr id="24611" name="Oval 41"/>
          <p:cNvSpPr>
            <a:spLocks noChangeArrowheads="1"/>
          </p:cNvSpPr>
          <p:nvPr/>
        </p:nvSpPr>
        <p:spPr bwMode="auto">
          <a:xfrm>
            <a:off x="3733800" y="1447800"/>
            <a:ext cx="457200" cy="457200"/>
          </a:xfrm>
          <a:prstGeom prst="ellipse">
            <a:avLst/>
          </a:prstGeom>
          <a:solidFill>
            <a:srgbClr val="FFC000">
              <a:alpha val="20000"/>
            </a:srgbClr>
          </a:solidFill>
          <a:ln w="41275" algn="ctr">
            <a:solidFill>
              <a:srgbClr val="FFC000"/>
            </a:solidFill>
            <a:round/>
            <a:headEnd/>
            <a:tailEnd/>
          </a:ln>
        </p:spPr>
        <p:txBody>
          <a:bodyPr/>
          <a:lstStyle/>
          <a:p>
            <a:pPr eaLnBrk="0" hangingPunct="0"/>
            <a:endParaRPr lang="en-US" sz="1800">
              <a:solidFill>
                <a:schemeClr val="tx1"/>
              </a:solidFill>
            </a:endParaRPr>
          </a:p>
        </p:txBody>
      </p:sp>
      <p:sp>
        <p:nvSpPr>
          <p:cNvPr id="24612" name="TextBox 42"/>
          <p:cNvSpPr txBox="1">
            <a:spLocks noChangeArrowheads="1"/>
          </p:cNvSpPr>
          <p:nvPr/>
        </p:nvSpPr>
        <p:spPr bwMode="auto">
          <a:xfrm>
            <a:off x="1371600" y="1143000"/>
            <a:ext cx="1371600" cy="369332"/>
          </a:xfrm>
          <a:prstGeom prst="rect">
            <a:avLst/>
          </a:prstGeom>
          <a:solidFill>
            <a:schemeClr val="bg1"/>
          </a:solidFill>
          <a:ln w="9525">
            <a:solidFill>
              <a:schemeClr val="tx1"/>
            </a:solidFill>
            <a:miter lim="800000"/>
            <a:headEnd/>
            <a:tailEnd/>
          </a:ln>
        </p:spPr>
        <p:txBody>
          <a:bodyPr>
            <a:spAutoFit/>
          </a:bodyPr>
          <a:lstStyle/>
          <a:p>
            <a:r>
              <a:rPr lang="pt-BR" sz="1800">
                <a:solidFill>
                  <a:schemeClr val="tx1"/>
                </a:solidFill>
              </a:rPr>
              <a:t>FENÓTIPO</a:t>
            </a:r>
            <a:endParaRPr lang="en-US" sz="1800">
              <a:solidFill>
                <a:schemeClr val="tx1"/>
              </a:solidFill>
            </a:endParaRPr>
          </a:p>
        </p:txBody>
      </p:sp>
      <p:sp>
        <p:nvSpPr>
          <p:cNvPr id="24613" name="TextBox 43"/>
          <p:cNvSpPr txBox="1">
            <a:spLocks noChangeArrowheads="1"/>
          </p:cNvSpPr>
          <p:nvPr/>
        </p:nvSpPr>
        <p:spPr bwMode="auto">
          <a:xfrm>
            <a:off x="1447800" y="3733800"/>
            <a:ext cx="1447800" cy="369332"/>
          </a:xfrm>
          <a:prstGeom prst="rect">
            <a:avLst/>
          </a:prstGeom>
          <a:solidFill>
            <a:schemeClr val="bg1"/>
          </a:solidFill>
          <a:ln w="9525">
            <a:solidFill>
              <a:schemeClr val="tx1"/>
            </a:solidFill>
            <a:miter lim="800000"/>
            <a:headEnd/>
            <a:tailEnd/>
          </a:ln>
        </p:spPr>
        <p:txBody>
          <a:bodyPr>
            <a:spAutoFit/>
          </a:bodyPr>
          <a:lstStyle/>
          <a:p>
            <a:r>
              <a:rPr lang="pt-BR" sz="1800">
                <a:solidFill>
                  <a:schemeClr val="tx1"/>
                </a:solidFill>
              </a:rPr>
              <a:t>GENÓTIPO</a:t>
            </a:r>
            <a:endParaRPr lang="en-US" sz="1800">
              <a:solidFill>
                <a:schemeClr val="tx1"/>
              </a:solidFill>
            </a:endParaRPr>
          </a:p>
        </p:txBody>
      </p:sp>
      <p:cxnSp>
        <p:nvCxnSpPr>
          <p:cNvPr id="24614" name="Straight Connector 44"/>
          <p:cNvCxnSpPr>
            <a:cxnSpLocks noChangeShapeType="1"/>
          </p:cNvCxnSpPr>
          <p:nvPr/>
        </p:nvCxnSpPr>
        <p:spPr bwMode="auto">
          <a:xfrm rot="16200000" flipV="1">
            <a:off x="-76200" y="2438400"/>
            <a:ext cx="1524000" cy="457200"/>
          </a:xfrm>
          <a:prstGeom prst="line">
            <a:avLst/>
          </a:prstGeom>
          <a:noFill/>
          <a:ln w="9525" algn="ctr">
            <a:solidFill>
              <a:srgbClr val="000000"/>
            </a:solidFill>
            <a:round/>
            <a:headEnd/>
            <a:tailEnd/>
          </a:ln>
        </p:spPr>
      </p:cxnSp>
      <p:cxnSp>
        <p:nvCxnSpPr>
          <p:cNvPr id="24615" name="Straight Connector 45"/>
          <p:cNvCxnSpPr>
            <a:cxnSpLocks noChangeShapeType="1"/>
          </p:cNvCxnSpPr>
          <p:nvPr/>
        </p:nvCxnSpPr>
        <p:spPr bwMode="auto">
          <a:xfrm rot="16200000" flipV="1">
            <a:off x="2552700" y="2476500"/>
            <a:ext cx="1524000" cy="533400"/>
          </a:xfrm>
          <a:prstGeom prst="line">
            <a:avLst/>
          </a:prstGeom>
          <a:noFill/>
          <a:ln w="9525" algn="ctr">
            <a:solidFill>
              <a:srgbClr val="000000"/>
            </a:solidFill>
            <a:round/>
            <a:headEnd/>
            <a:tailEnd/>
          </a:ln>
        </p:spPr>
      </p:cxnSp>
      <p:sp>
        <p:nvSpPr>
          <p:cNvPr id="24616" name="TextBox 33"/>
          <p:cNvSpPr txBox="1">
            <a:spLocks noChangeArrowheads="1"/>
          </p:cNvSpPr>
          <p:nvPr/>
        </p:nvSpPr>
        <p:spPr bwMode="auto">
          <a:xfrm>
            <a:off x="6477000" y="5181600"/>
            <a:ext cx="2209800" cy="923330"/>
          </a:xfrm>
          <a:prstGeom prst="rect">
            <a:avLst/>
          </a:prstGeom>
          <a:noFill/>
          <a:ln w="9525">
            <a:noFill/>
            <a:miter lim="800000"/>
            <a:headEnd/>
            <a:tailEnd/>
          </a:ln>
        </p:spPr>
        <p:txBody>
          <a:bodyPr>
            <a:spAutoFit/>
          </a:bodyPr>
          <a:lstStyle/>
          <a:p>
            <a:pPr algn="ctr"/>
            <a:r>
              <a:rPr lang="pt-BR" sz="1800">
                <a:solidFill>
                  <a:schemeClr val="tx1"/>
                </a:solidFill>
                <a:latin typeface="Verdana" pitchFamily="34" charset="0"/>
              </a:rPr>
              <a:t>Comprimento</a:t>
            </a:r>
          </a:p>
          <a:p>
            <a:pPr algn="ctr"/>
            <a:r>
              <a:rPr lang="pt-BR" sz="1800">
                <a:solidFill>
                  <a:schemeClr val="tx1"/>
                </a:solidFill>
                <a:latin typeface="Verdana" pitchFamily="34" charset="0"/>
              </a:rPr>
              <a:t>Corpo Mandibular</a:t>
            </a:r>
          </a:p>
          <a:p>
            <a:pPr algn="ctr"/>
            <a:r>
              <a:rPr lang="pt-BR" sz="1800">
                <a:solidFill>
                  <a:schemeClr val="tx1"/>
                </a:solidFill>
                <a:latin typeface="Verdana" pitchFamily="34" charset="0"/>
              </a:rPr>
              <a:t>(B)</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cstate="print"/>
          <a:srcRect/>
          <a:stretch>
            <a:fillRect/>
          </a:stretch>
        </p:blipFill>
        <p:spPr bwMode="auto">
          <a:xfrm>
            <a:off x="0" y="228600"/>
            <a:ext cx="4419600" cy="3890963"/>
          </a:xfrm>
          <a:prstGeom prst="rect">
            <a:avLst/>
          </a:prstGeom>
          <a:noFill/>
          <a:ln w="66675" cap="sq" cmpd="sng">
            <a:solidFill>
              <a:schemeClr val="tx1">
                <a:lumMod val="40000"/>
                <a:lumOff val="60000"/>
              </a:schemeClr>
            </a:solidFill>
            <a:round/>
            <a:headEnd/>
            <a:tailEnd/>
          </a:ln>
          <a:effectLst/>
        </p:spPr>
      </p:pic>
      <p:pic>
        <p:nvPicPr>
          <p:cNvPr id="25603" name="Picture 2"/>
          <p:cNvPicPr>
            <a:picLocks noChangeAspect="1" noChangeArrowheads="1"/>
          </p:cNvPicPr>
          <p:nvPr/>
        </p:nvPicPr>
        <p:blipFill>
          <a:blip r:embed="rId3" cstate="print"/>
          <a:srcRect/>
          <a:stretch>
            <a:fillRect/>
          </a:stretch>
        </p:blipFill>
        <p:spPr bwMode="auto">
          <a:xfrm>
            <a:off x="4467225" y="3505200"/>
            <a:ext cx="4676775" cy="3171825"/>
          </a:xfrm>
          <a:prstGeom prst="rect">
            <a:avLst/>
          </a:prstGeom>
          <a:noFill/>
          <a:ln w="9525">
            <a:noFill/>
            <a:miter lim="800000"/>
            <a:headEnd/>
            <a:tailEnd/>
          </a:ln>
        </p:spPr>
      </p:pic>
      <p:pic>
        <p:nvPicPr>
          <p:cNvPr id="25604" name="Picture 2"/>
          <p:cNvPicPr>
            <a:picLocks noChangeAspect="1" noChangeArrowheads="1"/>
          </p:cNvPicPr>
          <p:nvPr/>
        </p:nvPicPr>
        <p:blipFill>
          <a:blip r:embed="rId4" cstate="print"/>
          <a:srcRect/>
          <a:stretch>
            <a:fillRect/>
          </a:stretch>
        </p:blipFill>
        <p:spPr bwMode="auto">
          <a:xfrm>
            <a:off x="838200" y="4267200"/>
            <a:ext cx="2971800" cy="2381250"/>
          </a:xfrm>
          <a:prstGeom prst="rect">
            <a:avLst/>
          </a:prstGeom>
          <a:noFill/>
          <a:ln w="9525">
            <a:noFill/>
            <a:miter lim="800000"/>
            <a:headEnd/>
            <a:tailEnd/>
          </a:ln>
        </p:spPr>
      </p:pic>
      <p:sp>
        <p:nvSpPr>
          <p:cNvPr id="25605" name="Oval 8"/>
          <p:cNvSpPr>
            <a:spLocks noChangeArrowheads="1"/>
          </p:cNvSpPr>
          <p:nvPr/>
        </p:nvSpPr>
        <p:spPr bwMode="auto">
          <a:xfrm>
            <a:off x="76200" y="1233488"/>
            <a:ext cx="427038" cy="457200"/>
          </a:xfrm>
          <a:prstGeom prst="ellipse">
            <a:avLst/>
          </a:prstGeom>
          <a:solidFill>
            <a:srgbClr val="0000FF">
              <a:alpha val="9019"/>
            </a:srgbClr>
          </a:solidFill>
          <a:ln w="38100" algn="ctr">
            <a:solidFill>
              <a:srgbClr val="0000FF"/>
            </a:solidFill>
            <a:round/>
            <a:headEnd/>
            <a:tailEnd/>
          </a:ln>
        </p:spPr>
        <p:txBody>
          <a:bodyPr/>
          <a:lstStyle/>
          <a:p>
            <a:pPr eaLnBrk="0" hangingPunct="0"/>
            <a:endParaRPr lang="en-US" b="1"/>
          </a:p>
        </p:txBody>
      </p:sp>
      <p:sp>
        <p:nvSpPr>
          <p:cNvPr id="25606" name="Oval 9"/>
          <p:cNvSpPr>
            <a:spLocks noChangeArrowheads="1"/>
          </p:cNvSpPr>
          <p:nvPr/>
        </p:nvSpPr>
        <p:spPr bwMode="auto">
          <a:xfrm>
            <a:off x="533400" y="1081088"/>
            <a:ext cx="427038" cy="457200"/>
          </a:xfrm>
          <a:prstGeom prst="ellipse">
            <a:avLst/>
          </a:prstGeom>
          <a:solidFill>
            <a:srgbClr val="7030A0">
              <a:alpha val="9019"/>
            </a:srgbClr>
          </a:solidFill>
          <a:ln w="38100" algn="ctr">
            <a:solidFill>
              <a:srgbClr val="7030A0"/>
            </a:solidFill>
            <a:round/>
            <a:headEnd/>
            <a:tailEnd/>
          </a:ln>
        </p:spPr>
        <p:txBody>
          <a:bodyPr/>
          <a:lstStyle/>
          <a:p>
            <a:pPr eaLnBrk="0" hangingPunct="0"/>
            <a:endParaRPr lang="en-US" sz="1800" b="1">
              <a:solidFill>
                <a:schemeClr val="tx1"/>
              </a:solidFill>
            </a:endParaRPr>
          </a:p>
        </p:txBody>
      </p:sp>
      <p:sp>
        <p:nvSpPr>
          <p:cNvPr id="25607" name="Rectangle 10"/>
          <p:cNvSpPr>
            <a:spLocks noChangeArrowheads="1"/>
          </p:cNvSpPr>
          <p:nvPr/>
        </p:nvSpPr>
        <p:spPr bwMode="auto">
          <a:xfrm>
            <a:off x="0" y="304800"/>
            <a:ext cx="4267200" cy="609600"/>
          </a:xfrm>
          <a:prstGeom prst="rect">
            <a:avLst/>
          </a:prstGeom>
          <a:solidFill>
            <a:schemeClr val="bg1"/>
          </a:solidFill>
          <a:ln w="9525" algn="ctr">
            <a:noFill/>
            <a:round/>
            <a:headEnd/>
            <a:tailEnd/>
          </a:ln>
        </p:spPr>
        <p:txBody>
          <a:bodyPr/>
          <a:lstStyle/>
          <a:p>
            <a:pPr eaLnBrk="0" hangingPunct="0"/>
            <a:endParaRPr lang="en-US" b="1"/>
          </a:p>
        </p:txBody>
      </p:sp>
      <p:sp>
        <p:nvSpPr>
          <p:cNvPr id="25608" name="TextBox 11"/>
          <p:cNvSpPr txBox="1">
            <a:spLocks noChangeArrowheads="1"/>
          </p:cNvSpPr>
          <p:nvPr/>
        </p:nvSpPr>
        <p:spPr bwMode="auto">
          <a:xfrm>
            <a:off x="0" y="381000"/>
            <a:ext cx="1981200" cy="369332"/>
          </a:xfrm>
          <a:prstGeom prst="rect">
            <a:avLst/>
          </a:prstGeom>
          <a:noFill/>
          <a:ln w="9525">
            <a:noFill/>
            <a:miter lim="800000"/>
            <a:headEnd/>
            <a:tailEnd/>
          </a:ln>
        </p:spPr>
        <p:txBody>
          <a:bodyPr>
            <a:spAutoFit/>
          </a:bodyPr>
          <a:lstStyle/>
          <a:p>
            <a:r>
              <a:rPr lang="pt-BR" sz="1800" b="1" dirty="0">
                <a:solidFill>
                  <a:schemeClr val="tx1"/>
                </a:solidFill>
                <a:latin typeface="Verdana" pitchFamily="34" charset="0"/>
              </a:rPr>
              <a:t>MASTIGAÇÃO </a:t>
            </a:r>
            <a:endParaRPr lang="en-US" sz="1800" b="1" dirty="0">
              <a:solidFill>
                <a:schemeClr val="tx1"/>
              </a:solidFill>
              <a:latin typeface="Verdana" pitchFamily="34" charset="0"/>
            </a:endParaRPr>
          </a:p>
        </p:txBody>
      </p:sp>
      <p:sp>
        <p:nvSpPr>
          <p:cNvPr id="25609" name="TextBox 12"/>
          <p:cNvSpPr txBox="1">
            <a:spLocks noChangeArrowheads="1"/>
          </p:cNvSpPr>
          <p:nvPr/>
        </p:nvSpPr>
        <p:spPr bwMode="auto">
          <a:xfrm>
            <a:off x="2667000" y="457200"/>
            <a:ext cx="1828800" cy="369332"/>
          </a:xfrm>
          <a:prstGeom prst="rect">
            <a:avLst/>
          </a:prstGeom>
          <a:noFill/>
          <a:ln w="9525">
            <a:noFill/>
            <a:miter lim="800000"/>
            <a:headEnd/>
            <a:tailEnd/>
          </a:ln>
        </p:spPr>
        <p:txBody>
          <a:bodyPr>
            <a:spAutoFit/>
          </a:bodyPr>
          <a:lstStyle/>
          <a:p>
            <a:r>
              <a:rPr lang="pt-BR" sz="1800" b="1">
                <a:solidFill>
                  <a:schemeClr val="tx1"/>
                </a:solidFill>
                <a:latin typeface="Verdana" pitchFamily="34" charset="0"/>
              </a:rPr>
              <a:t>PROTEÇÃO</a:t>
            </a:r>
            <a:endParaRPr lang="en-US" sz="1800" b="1">
              <a:solidFill>
                <a:schemeClr val="tx1"/>
              </a:solidFill>
              <a:latin typeface="Verdana" pitchFamily="34" charset="0"/>
            </a:endParaRPr>
          </a:p>
        </p:txBody>
      </p:sp>
      <p:sp>
        <p:nvSpPr>
          <p:cNvPr id="25610" name="Oval 13"/>
          <p:cNvSpPr>
            <a:spLocks noChangeArrowheads="1"/>
          </p:cNvSpPr>
          <p:nvPr/>
        </p:nvSpPr>
        <p:spPr bwMode="auto">
          <a:xfrm>
            <a:off x="2667000" y="1447800"/>
            <a:ext cx="457200" cy="457200"/>
          </a:xfrm>
          <a:prstGeom prst="ellipse">
            <a:avLst/>
          </a:prstGeom>
          <a:solidFill>
            <a:srgbClr val="FF0000">
              <a:alpha val="20000"/>
            </a:srgbClr>
          </a:solidFill>
          <a:ln w="41275" algn="ctr">
            <a:solidFill>
              <a:srgbClr val="FF0000"/>
            </a:solidFill>
            <a:round/>
            <a:headEnd/>
            <a:tailEnd/>
          </a:ln>
        </p:spPr>
        <p:txBody>
          <a:bodyPr/>
          <a:lstStyle/>
          <a:p>
            <a:pPr eaLnBrk="0" hangingPunct="0"/>
            <a:endParaRPr lang="en-US" sz="1800" b="1">
              <a:solidFill>
                <a:schemeClr val="tx1"/>
              </a:solidFill>
            </a:endParaRPr>
          </a:p>
        </p:txBody>
      </p:sp>
      <p:sp>
        <p:nvSpPr>
          <p:cNvPr id="25611" name="Oval 14"/>
          <p:cNvSpPr>
            <a:spLocks noChangeArrowheads="1"/>
          </p:cNvSpPr>
          <p:nvPr/>
        </p:nvSpPr>
        <p:spPr bwMode="auto">
          <a:xfrm>
            <a:off x="3733800" y="1447800"/>
            <a:ext cx="457200" cy="457200"/>
          </a:xfrm>
          <a:prstGeom prst="ellipse">
            <a:avLst/>
          </a:prstGeom>
          <a:solidFill>
            <a:srgbClr val="FFC000">
              <a:alpha val="20000"/>
            </a:srgbClr>
          </a:solidFill>
          <a:ln w="41275" algn="ctr">
            <a:solidFill>
              <a:srgbClr val="FFC000"/>
            </a:solidFill>
            <a:round/>
            <a:headEnd/>
            <a:tailEnd/>
          </a:ln>
        </p:spPr>
        <p:txBody>
          <a:bodyPr/>
          <a:lstStyle/>
          <a:p>
            <a:pPr eaLnBrk="0" hangingPunct="0"/>
            <a:endParaRPr lang="en-US" sz="1800" b="1">
              <a:solidFill>
                <a:schemeClr val="tx1"/>
              </a:solidFill>
            </a:endParaRPr>
          </a:p>
        </p:txBody>
      </p:sp>
      <p:sp>
        <p:nvSpPr>
          <p:cNvPr id="25612" name="TextBox 15"/>
          <p:cNvSpPr txBox="1">
            <a:spLocks noChangeArrowheads="1"/>
          </p:cNvSpPr>
          <p:nvPr/>
        </p:nvSpPr>
        <p:spPr bwMode="auto">
          <a:xfrm>
            <a:off x="1371600" y="1143000"/>
            <a:ext cx="1371600" cy="369332"/>
          </a:xfrm>
          <a:prstGeom prst="rect">
            <a:avLst/>
          </a:prstGeom>
          <a:solidFill>
            <a:schemeClr val="bg1"/>
          </a:solidFill>
          <a:ln w="9525">
            <a:solidFill>
              <a:schemeClr val="tx1"/>
            </a:solidFill>
            <a:miter lim="800000"/>
            <a:headEnd/>
            <a:tailEnd/>
          </a:ln>
        </p:spPr>
        <p:txBody>
          <a:bodyPr>
            <a:spAutoFit/>
          </a:bodyPr>
          <a:lstStyle/>
          <a:p>
            <a:r>
              <a:rPr lang="pt-BR" sz="1800" b="1">
                <a:solidFill>
                  <a:schemeClr val="tx1"/>
                </a:solidFill>
              </a:rPr>
              <a:t>FENÓTIPO</a:t>
            </a:r>
            <a:endParaRPr lang="en-US" sz="1800" b="1">
              <a:solidFill>
                <a:schemeClr val="tx1"/>
              </a:solidFill>
            </a:endParaRPr>
          </a:p>
        </p:txBody>
      </p:sp>
      <p:sp>
        <p:nvSpPr>
          <p:cNvPr id="25613" name="TextBox 16"/>
          <p:cNvSpPr txBox="1">
            <a:spLocks noChangeArrowheads="1"/>
          </p:cNvSpPr>
          <p:nvPr/>
        </p:nvSpPr>
        <p:spPr bwMode="auto">
          <a:xfrm>
            <a:off x="1447800" y="3733800"/>
            <a:ext cx="1447800" cy="369332"/>
          </a:xfrm>
          <a:prstGeom prst="rect">
            <a:avLst/>
          </a:prstGeom>
          <a:solidFill>
            <a:schemeClr val="bg1"/>
          </a:solidFill>
          <a:ln w="9525">
            <a:solidFill>
              <a:schemeClr val="tx1"/>
            </a:solidFill>
            <a:miter lim="800000"/>
            <a:headEnd/>
            <a:tailEnd/>
          </a:ln>
        </p:spPr>
        <p:txBody>
          <a:bodyPr>
            <a:spAutoFit/>
          </a:bodyPr>
          <a:lstStyle/>
          <a:p>
            <a:r>
              <a:rPr lang="pt-BR" sz="1800" b="1">
                <a:solidFill>
                  <a:schemeClr val="tx1"/>
                </a:solidFill>
              </a:rPr>
              <a:t>GENÓTIPO</a:t>
            </a:r>
            <a:endParaRPr lang="en-US" sz="1800" b="1">
              <a:solidFill>
                <a:schemeClr val="tx1"/>
              </a:solidFill>
            </a:endParaRPr>
          </a:p>
        </p:txBody>
      </p:sp>
      <p:pic>
        <p:nvPicPr>
          <p:cNvPr id="25614" name="Picture 2"/>
          <p:cNvPicPr>
            <a:picLocks noChangeAspect="1" noChangeArrowheads="1"/>
          </p:cNvPicPr>
          <p:nvPr/>
        </p:nvPicPr>
        <p:blipFill>
          <a:blip r:embed="rId4" cstate="print"/>
          <a:srcRect/>
          <a:stretch>
            <a:fillRect/>
          </a:stretch>
        </p:blipFill>
        <p:spPr bwMode="auto">
          <a:xfrm>
            <a:off x="4648200" y="0"/>
            <a:ext cx="4302125" cy="3448050"/>
          </a:xfrm>
          <a:prstGeom prst="rect">
            <a:avLst/>
          </a:prstGeom>
          <a:noFill/>
          <a:ln w="9525">
            <a:noFill/>
            <a:miter lim="800000"/>
            <a:headEnd/>
            <a:tailEnd/>
          </a:ln>
        </p:spPr>
      </p:pic>
      <p:sp>
        <p:nvSpPr>
          <p:cNvPr id="25615" name="TextBox 18"/>
          <p:cNvSpPr txBox="1">
            <a:spLocks noChangeArrowheads="1"/>
          </p:cNvSpPr>
          <p:nvPr/>
        </p:nvSpPr>
        <p:spPr bwMode="auto">
          <a:xfrm>
            <a:off x="685800" y="5257800"/>
            <a:ext cx="533400" cy="369332"/>
          </a:xfrm>
          <a:prstGeom prst="rect">
            <a:avLst/>
          </a:prstGeom>
          <a:noFill/>
          <a:ln w="9525">
            <a:noFill/>
            <a:miter lim="800000"/>
            <a:headEnd/>
            <a:tailEnd/>
          </a:ln>
        </p:spPr>
        <p:txBody>
          <a:bodyPr>
            <a:spAutoFit/>
          </a:bodyPr>
          <a:lstStyle/>
          <a:p>
            <a:r>
              <a:rPr lang="pt-BR" sz="1800">
                <a:solidFill>
                  <a:schemeClr val="tx1"/>
                </a:solidFill>
              </a:rPr>
              <a:t>(A)</a:t>
            </a:r>
            <a:endParaRPr lang="en-US" sz="1800">
              <a:solidFill>
                <a:schemeClr val="tx1"/>
              </a:solidFill>
            </a:endParaRPr>
          </a:p>
        </p:txBody>
      </p:sp>
      <p:sp>
        <p:nvSpPr>
          <p:cNvPr id="25616" name="TextBox 19"/>
          <p:cNvSpPr txBox="1">
            <a:spLocks noChangeArrowheads="1"/>
          </p:cNvSpPr>
          <p:nvPr/>
        </p:nvSpPr>
        <p:spPr bwMode="auto">
          <a:xfrm>
            <a:off x="2209800" y="6488113"/>
            <a:ext cx="609600" cy="369332"/>
          </a:xfrm>
          <a:prstGeom prst="rect">
            <a:avLst/>
          </a:prstGeom>
          <a:noFill/>
          <a:ln w="9525">
            <a:noFill/>
            <a:miter lim="800000"/>
            <a:headEnd/>
            <a:tailEnd/>
          </a:ln>
        </p:spPr>
        <p:txBody>
          <a:bodyPr>
            <a:spAutoFit/>
          </a:bodyPr>
          <a:lstStyle/>
          <a:p>
            <a:r>
              <a:rPr lang="pt-BR" sz="1800">
                <a:solidFill>
                  <a:schemeClr val="tx1"/>
                </a:solidFill>
              </a:rPr>
              <a:t>(B)</a:t>
            </a:r>
            <a:endParaRPr lang="en-US" sz="1800">
              <a:solidFill>
                <a:schemeClr val="tx1"/>
              </a:solidFill>
            </a:endParaRPr>
          </a:p>
        </p:txBody>
      </p:sp>
      <p:sp>
        <p:nvSpPr>
          <p:cNvPr id="25617" name="TextBox 20"/>
          <p:cNvSpPr txBox="1">
            <a:spLocks noChangeArrowheads="1"/>
          </p:cNvSpPr>
          <p:nvPr/>
        </p:nvSpPr>
        <p:spPr bwMode="auto">
          <a:xfrm>
            <a:off x="4419600" y="1219200"/>
            <a:ext cx="685800" cy="369332"/>
          </a:xfrm>
          <a:prstGeom prst="rect">
            <a:avLst/>
          </a:prstGeom>
          <a:noFill/>
          <a:ln w="9525">
            <a:noFill/>
            <a:miter lim="800000"/>
            <a:headEnd/>
            <a:tailEnd/>
          </a:ln>
        </p:spPr>
        <p:txBody>
          <a:bodyPr>
            <a:spAutoFit/>
          </a:bodyPr>
          <a:lstStyle/>
          <a:p>
            <a:r>
              <a:rPr lang="pt-BR" sz="1800">
                <a:solidFill>
                  <a:schemeClr val="tx1"/>
                </a:solidFill>
              </a:rPr>
              <a:t>(E)</a:t>
            </a:r>
            <a:endParaRPr lang="en-US" sz="1800">
              <a:solidFill>
                <a:schemeClr val="tx1"/>
              </a:solidFill>
            </a:endParaRPr>
          </a:p>
        </p:txBody>
      </p:sp>
      <p:sp>
        <p:nvSpPr>
          <p:cNvPr id="25618" name="TextBox 21"/>
          <p:cNvSpPr txBox="1">
            <a:spLocks noChangeArrowheads="1"/>
          </p:cNvSpPr>
          <p:nvPr/>
        </p:nvSpPr>
        <p:spPr bwMode="auto">
          <a:xfrm>
            <a:off x="6553200" y="3200400"/>
            <a:ext cx="685800" cy="369332"/>
          </a:xfrm>
          <a:prstGeom prst="rect">
            <a:avLst/>
          </a:prstGeom>
          <a:noFill/>
          <a:ln w="9525">
            <a:noFill/>
            <a:miter lim="800000"/>
            <a:headEnd/>
            <a:tailEnd/>
          </a:ln>
        </p:spPr>
        <p:txBody>
          <a:bodyPr>
            <a:spAutoFit/>
          </a:bodyPr>
          <a:lstStyle/>
          <a:p>
            <a:r>
              <a:rPr lang="pt-BR" sz="1800">
                <a:solidFill>
                  <a:schemeClr val="tx1"/>
                </a:solidFill>
              </a:rPr>
              <a:t>(F)</a:t>
            </a:r>
            <a:endParaRPr lang="en-US" sz="1800">
              <a:solidFill>
                <a:schemeClr val="tx1"/>
              </a:solidFill>
            </a:endParaRPr>
          </a:p>
        </p:txBody>
      </p:sp>
      <p:cxnSp>
        <p:nvCxnSpPr>
          <p:cNvPr id="25619" name="Straight Connector 24"/>
          <p:cNvCxnSpPr>
            <a:cxnSpLocks noChangeShapeType="1"/>
          </p:cNvCxnSpPr>
          <p:nvPr/>
        </p:nvCxnSpPr>
        <p:spPr bwMode="auto">
          <a:xfrm flipV="1">
            <a:off x="4800600" y="4800600"/>
            <a:ext cx="4114800" cy="457200"/>
          </a:xfrm>
          <a:prstGeom prst="line">
            <a:avLst/>
          </a:prstGeom>
          <a:noFill/>
          <a:ln w="9525" algn="ctr">
            <a:solidFill>
              <a:srgbClr val="FF0000"/>
            </a:solidFill>
            <a:round/>
            <a:headEnd/>
            <a:tailEnd/>
          </a:ln>
        </p:spPr>
      </p:cxnSp>
      <p:sp>
        <p:nvSpPr>
          <p:cNvPr id="25620" name="TextBox 27"/>
          <p:cNvSpPr txBox="1">
            <a:spLocks noChangeArrowheads="1"/>
          </p:cNvSpPr>
          <p:nvPr/>
        </p:nvSpPr>
        <p:spPr bwMode="auto">
          <a:xfrm>
            <a:off x="4191000" y="4800600"/>
            <a:ext cx="609600" cy="369332"/>
          </a:xfrm>
          <a:prstGeom prst="rect">
            <a:avLst/>
          </a:prstGeom>
          <a:noFill/>
          <a:ln w="9525">
            <a:noFill/>
            <a:miter lim="800000"/>
            <a:headEnd/>
            <a:tailEnd/>
          </a:ln>
        </p:spPr>
        <p:txBody>
          <a:bodyPr>
            <a:spAutoFit/>
          </a:bodyPr>
          <a:lstStyle/>
          <a:p>
            <a:r>
              <a:rPr lang="pt-BR" sz="1800">
                <a:solidFill>
                  <a:schemeClr val="tx1"/>
                </a:solidFill>
              </a:rPr>
              <a:t>(E)</a:t>
            </a:r>
            <a:endParaRPr lang="en-US" sz="1800">
              <a:solidFill>
                <a:schemeClr val="tx1"/>
              </a:solidFill>
            </a:endParaRPr>
          </a:p>
        </p:txBody>
      </p:sp>
      <p:sp>
        <p:nvSpPr>
          <p:cNvPr id="25621" name="TextBox 28"/>
          <p:cNvSpPr txBox="1">
            <a:spLocks noChangeArrowheads="1"/>
          </p:cNvSpPr>
          <p:nvPr/>
        </p:nvSpPr>
        <p:spPr bwMode="auto">
          <a:xfrm>
            <a:off x="6553200" y="6396038"/>
            <a:ext cx="609600" cy="369332"/>
          </a:xfrm>
          <a:prstGeom prst="rect">
            <a:avLst/>
          </a:prstGeom>
          <a:noFill/>
          <a:ln w="9525">
            <a:noFill/>
            <a:miter lim="800000"/>
            <a:headEnd/>
            <a:tailEnd/>
          </a:ln>
        </p:spPr>
        <p:txBody>
          <a:bodyPr>
            <a:spAutoFit/>
          </a:bodyPr>
          <a:lstStyle/>
          <a:p>
            <a:r>
              <a:rPr lang="pt-BR" sz="1800">
                <a:solidFill>
                  <a:schemeClr val="tx1"/>
                </a:solidFill>
              </a:rPr>
              <a:t>(A)</a:t>
            </a:r>
            <a:endParaRPr lang="en-US" sz="1800">
              <a:solidFill>
                <a:schemeClr val="tx1"/>
              </a:solidFill>
            </a:endParaRPr>
          </a:p>
        </p:txBody>
      </p:sp>
      <p:cxnSp>
        <p:nvCxnSpPr>
          <p:cNvPr id="25622" name="Straight Connector 34"/>
          <p:cNvCxnSpPr>
            <a:cxnSpLocks noChangeShapeType="1"/>
          </p:cNvCxnSpPr>
          <p:nvPr/>
        </p:nvCxnSpPr>
        <p:spPr bwMode="auto">
          <a:xfrm rot="16200000" flipV="1">
            <a:off x="-76200" y="2438400"/>
            <a:ext cx="1524000" cy="457200"/>
          </a:xfrm>
          <a:prstGeom prst="line">
            <a:avLst/>
          </a:prstGeom>
          <a:noFill/>
          <a:ln w="9525" algn="ctr">
            <a:solidFill>
              <a:srgbClr val="000000"/>
            </a:solidFill>
            <a:round/>
            <a:headEnd/>
            <a:tailEnd/>
          </a:ln>
        </p:spPr>
      </p:cxnSp>
      <p:cxnSp>
        <p:nvCxnSpPr>
          <p:cNvPr id="25623" name="Straight Connector 36"/>
          <p:cNvCxnSpPr>
            <a:cxnSpLocks noChangeShapeType="1"/>
          </p:cNvCxnSpPr>
          <p:nvPr/>
        </p:nvCxnSpPr>
        <p:spPr bwMode="auto">
          <a:xfrm rot="16200000" flipV="1">
            <a:off x="2552700" y="2476500"/>
            <a:ext cx="1524000" cy="533400"/>
          </a:xfrm>
          <a:prstGeom prst="line">
            <a:avLst/>
          </a:prstGeom>
          <a:noFill/>
          <a:ln w="9525" algn="ctr">
            <a:solidFill>
              <a:srgbClr val="000000"/>
            </a:solidFill>
            <a:round/>
            <a:headEnd/>
            <a:tailEnd/>
          </a:ln>
        </p:spPr>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228600"/>
            <a:ext cx="8915400" cy="1373188"/>
          </a:xfrm>
          <a:prstGeom prst="rect">
            <a:avLst/>
          </a:prstGeom>
          <a:noFill/>
          <a:ln w="9525">
            <a:noFill/>
            <a:miter lim="800000"/>
            <a:headEnd/>
            <a:tailEnd/>
          </a:ln>
        </p:spPr>
        <p:txBody>
          <a:bodyPr>
            <a:spAutoFit/>
          </a:bodyPr>
          <a:lstStyle/>
          <a:p>
            <a:pPr>
              <a:spcBef>
                <a:spcPts val="500"/>
              </a:spcBef>
              <a:spcAft>
                <a:spcPts val="500"/>
              </a:spcAft>
            </a:pPr>
            <a:r>
              <a:rPr lang="pt-PT" sz="2800"/>
              <a:t>Evolução da modularidade – Note que o conceito de módulos se aplica a vários níveis na hierarquia biológica (do molecular ao organismal)</a:t>
            </a:r>
          </a:p>
        </p:txBody>
      </p:sp>
      <p:pic>
        <p:nvPicPr>
          <p:cNvPr id="25603" name="Picture 3"/>
          <p:cNvPicPr>
            <a:picLocks noChangeAspect="1" noChangeArrowheads="1"/>
          </p:cNvPicPr>
          <p:nvPr/>
        </p:nvPicPr>
        <p:blipFill>
          <a:blip r:embed="rId2" cstate="print"/>
          <a:srcRect/>
          <a:stretch>
            <a:fillRect/>
          </a:stretch>
        </p:blipFill>
        <p:spPr bwMode="auto">
          <a:xfrm>
            <a:off x="685800" y="1606550"/>
            <a:ext cx="8001000" cy="5251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ChangeArrowheads="1"/>
          </p:cNvSpPr>
          <p:nvPr/>
        </p:nvSpPr>
        <p:spPr bwMode="auto">
          <a:xfrm>
            <a:off x="0" y="0"/>
            <a:ext cx="8915400" cy="6878638"/>
          </a:xfrm>
          <a:prstGeom prst="rect">
            <a:avLst/>
          </a:prstGeom>
          <a:noFill/>
          <a:ln w="9525">
            <a:noFill/>
            <a:miter lim="800000"/>
            <a:headEnd/>
            <a:tailEnd/>
          </a:ln>
        </p:spPr>
        <p:txBody>
          <a:bodyPr>
            <a:spAutoFit/>
          </a:bodyPr>
          <a:lstStyle/>
          <a:p>
            <a:pPr>
              <a:spcBef>
                <a:spcPts val="500"/>
              </a:spcBef>
              <a:spcAft>
                <a:spcPts val="500"/>
              </a:spcAft>
            </a:pPr>
            <a:r>
              <a:rPr lang="pt-PT" sz="3200" b="1" dirty="0"/>
              <a:t>Desenvolvimento ocorre através de uma série de módulos discretos que interagem.</a:t>
            </a:r>
          </a:p>
          <a:p>
            <a:pPr>
              <a:spcBef>
                <a:spcPts val="500"/>
              </a:spcBef>
              <a:spcAft>
                <a:spcPts val="500"/>
              </a:spcAft>
            </a:pPr>
            <a:r>
              <a:rPr lang="pt-PT" sz="3200" dirty="0"/>
              <a:t>Organismos são construídos de unidades que são coerentes dentro delas mesmas (correlacionadas) e ainda assim fazem parte de uma unidade maior (céluas em tecidos, tecidos em orgãos, orgãos em sistemas, ...) – </a:t>
            </a:r>
          </a:p>
          <a:p>
            <a:pPr>
              <a:spcBef>
                <a:spcPts val="500"/>
              </a:spcBef>
              <a:spcAft>
                <a:spcPts val="500"/>
              </a:spcAft>
            </a:pPr>
            <a:r>
              <a:rPr lang="pt-PT" sz="3200" b="1" dirty="0">
                <a:solidFill>
                  <a:srgbClr val="FF0000"/>
                </a:solidFill>
              </a:rPr>
              <a:t>BIOLOGIA É HIERÁRQUICA</a:t>
            </a:r>
            <a:endParaRPr lang="pt-PT" sz="3200" dirty="0">
              <a:solidFill>
                <a:srgbClr val="FF0000"/>
              </a:solidFill>
            </a:endParaRPr>
          </a:p>
          <a:p>
            <a:pPr>
              <a:spcBef>
                <a:spcPts val="500"/>
              </a:spcBef>
              <a:spcAft>
                <a:spcPts val="500"/>
              </a:spcAft>
            </a:pPr>
            <a:r>
              <a:rPr lang="pt-PT" sz="3200" dirty="0"/>
              <a:t>No desenvolvimento estes módulos incluem campos morfogenéticos (formação de membros), vias metabólicas, linhagens celulares, discos imaginais, segmentos dos insetos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938">
                                            <p:txEl>
                                              <p:pRg st="2" end="2"/>
                                            </p:txEl>
                                          </p:spTgt>
                                        </p:tgtEl>
                                        <p:attrNameLst>
                                          <p:attrName>style.visibility</p:attrName>
                                        </p:attrNameLst>
                                      </p:cBhvr>
                                      <p:to>
                                        <p:strVal val="visible"/>
                                      </p:to>
                                    </p:set>
                                    <p:anim calcmode="lin" valueType="num">
                                      <p:cBhvr additive="base">
                                        <p:cTn id="7" dur="500" fill="hold"/>
                                        <p:tgtEl>
                                          <p:spTgt spid="167938">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793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0" y="152400"/>
            <a:ext cx="8915400" cy="6021388"/>
          </a:xfrm>
          <a:prstGeom prst="rect">
            <a:avLst/>
          </a:prstGeom>
          <a:noFill/>
          <a:ln w="9525">
            <a:noFill/>
            <a:miter lim="800000"/>
            <a:headEnd/>
            <a:tailEnd/>
          </a:ln>
        </p:spPr>
        <p:txBody>
          <a:bodyPr>
            <a:spAutoFit/>
          </a:bodyPr>
          <a:lstStyle/>
          <a:p>
            <a:pPr>
              <a:spcBef>
                <a:spcPts val="500"/>
              </a:spcBef>
              <a:spcAft>
                <a:spcPts val="500"/>
              </a:spcAft>
            </a:pPr>
            <a:r>
              <a:rPr lang="pt-PT" sz="3200" dirty="0"/>
              <a:t>Modularidade permite que certas partes do corpo mudem sem interferir com outras partes</a:t>
            </a:r>
          </a:p>
          <a:p>
            <a:pPr>
              <a:spcBef>
                <a:spcPts val="500"/>
              </a:spcBef>
              <a:spcAft>
                <a:spcPts val="500"/>
              </a:spcAft>
            </a:pPr>
            <a:r>
              <a:rPr lang="pt-PT" sz="3200" dirty="0">
                <a:solidFill>
                  <a:srgbClr val="FF0000"/>
                </a:solidFill>
              </a:rPr>
              <a:t>Modularidade permite 3 processos de alteração do desenvolvimento: </a:t>
            </a:r>
          </a:p>
          <a:p>
            <a:pPr>
              <a:spcBef>
                <a:spcPts val="500"/>
              </a:spcBef>
              <a:spcAft>
                <a:spcPts val="500"/>
              </a:spcAft>
            </a:pPr>
            <a:r>
              <a:rPr lang="pt-PT" sz="3200" b="1" dirty="0">
                <a:solidFill>
                  <a:srgbClr val="FF0000"/>
                </a:solidFill>
              </a:rPr>
              <a:t>Dissociação, duplicação e </a:t>
            </a:r>
            <a:r>
              <a:rPr lang="pt-PT" sz="3200" b="1" dirty="0" smtClean="0">
                <a:solidFill>
                  <a:srgbClr val="FF0000"/>
                </a:solidFill>
              </a:rPr>
              <a:t>divergência, </a:t>
            </a:r>
            <a:r>
              <a:rPr lang="pt-PT" sz="3200" b="1" dirty="0">
                <a:solidFill>
                  <a:srgbClr val="FF0000"/>
                </a:solidFill>
              </a:rPr>
              <a:t>e recrutamento (cooptação).</a:t>
            </a:r>
          </a:p>
          <a:p>
            <a:pPr>
              <a:spcBef>
                <a:spcPts val="500"/>
              </a:spcBef>
              <a:spcAft>
                <a:spcPts val="500"/>
              </a:spcAft>
            </a:pPr>
            <a:endParaRPr lang="pt-PT" sz="3200" dirty="0"/>
          </a:p>
          <a:p>
            <a:pPr>
              <a:spcBef>
                <a:spcPts val="500"/>
              </a:spcBef>
              <a:spcAft>
                <a:spcPts val="500"/>
              </a:spcAft>
            </a:pPr>
            <a:r>
              <a:rPr lang="pt-PT" sz="3200" dirty="0"/>
              <a:t>Duplicação e divergência = duplicação gera redundância permitindo divergência – duplicação gênica e divergência das funções após a duplicação (globinas, genes </a:t>
            </a:r>
            <a:r>
              <a:rPr lang="pt-PT" sz="3200" i="1" dirty="0"/>
              <a:t>hox</a:t>
            </a:r>
            <a:r>
              <a:rPr lang="pt-PT" sz="3200" dirty="0"/>
              <a:t>)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0" y="0"/>
            <a:ext cx="9144000" cy="7135813"/>
          </a:xfrm>
          <a:prstGeom prst="rect">
            <a:avLst/>
          </a:prstGeom>
          <a:noFill/>
          <a:ln w="9525">
            <a:noFill/>
            <a:miter lim="800000"/>
            <a:headEnd/>
            <a:tailEnd/>
          </a:ln>
        </p:spPr>
        <p:txBody>
          <a:bodyPr>
            <a:spAutoFit/>
          </a:bodyPr>
          <a:lstStyle/>
          <a:p>
            <a:pPr>
              <a:spcBef>
                <a:spcPts val="500"/>
              </a:spcBef>
              <a:spcAft>
                <a:spcPts val="500"/>
              </a:spcAft>
            </a:pPr>
            <a:r>
              <a:rPr lang="pt-PT" sz="3200" dirty="0"/>
              <a:t>Co-optação (recrutamento) – um lápis pode servir para escrever, batucar, palitar o </a:t>
            </a:r>
            <a:r>
              <a:rPr lang="pt-PT" sz="3200" dirty="0" smtClean="0"/>
              <a:t>dente (eca_1!), </a:t>
            </a:r>
            <a:r>
              <a:rPr lang="pt-PT" sz="3200" dirty="0"/>
              <a:t>limpar a orelha (</a:t>
            </a:r>
            <a:r>
              <a:rPr lang="pt-PT" sz="3200" dirty="0" smtClean="0"/>
              <a:t>eca_2!), </a:t>
            </a:r>
            <a:r>
              <a:rPr lang="pt-PT" sz="3200" dirty="0"/>
              <a:t>como adaga, perfurador.</a:t>
            </a:r>
          </a:p>
          <a:p>
            <a:pPr>
              <a:spcBef>
                <a:spcPts val="500"/>
              </a:spcBef>
              <a:spcAft>
                <a:spcPts val="500"/>
              </a:spcAft>
            </a:pPr>
            <a:endParaRPr lang="pt-PT" sz="3200" dirty="0"/>
          </a:p>
          <a:p>
            <a:pPr>
              <a:spcBef>
                <a:spcPts val="500"/>
              </a:spcBef>
              <a:spcAft>
                <a:spcPts val="500"/>
              </a:spcAft>
            </a:pPr>
            <a:r>
              <a:rPr lang="pt-PT" sz="3200" dirty="0"/>
              <a:t> Mensagem: Nenhuma estrutura é destinada a um propósito particular!</a:t>
            </a:r>
          </a:p>
          <a:p>
            <a:pPr>
              <a:spcBef>
                <a:spcPts val="500"/>
              </a:spcBef>
              <a:spcAft>
                <a:spcPts val="500"/>
              </a:spcAft>
            </a:pPr>
            <a:r>
              <a:rPr lang="pt-PT" sz="3200" dirty="0"/>
              <a:t>Ex. O gene “engrailed” é usado para segmentar o embrião de Drosophila, mais tarde é usado para especificar os neurônios destes segmentos, e mais tarde ainda é usado para fornecer um eixo anterior/posterior para os discos imaginais. </a:t>
            </a:r>
          </a:p>
          <a:p>
            <a:pPr>
              <a:spcBef>
                <a:spcPts val="500"/>
              </a:spcBef>
              <a:spcAft>
                <a:spcPts val="500"/>
              </a:spcAft>
            </a:pPr>
            <a:r>
              <a:rPr lang="pt-PT" sz="3200" b="1" dirty="0"/>
              <a:t>Adh no fígado e na formação da lente!</a:t>
            </a:r>
          </a:p>
          <a:p>
            <a:pPr>
              <a:spcBef>
                <a:spcPts val="500"/>
              </a:spcBef>
              <a:spcAft>
                <a:spcPts val="500"/>
              </a:spcAft>
            </a:pPr>
            <a:endParaRPr lang="pt-PT" sz="3200" dirty="0"/>
          </a:p>
        </p:txBody>
      </p:sp>
      <p:pic>
        <p:nvPicPr>
          <p:cNvPr id="39937" name="Picture 1"/>
          <p:cNvPicPr>
            <a:picLocks noChangeAspect="1" noChangeArrowheads="1"/>
          </p:cNvPicPr>
          <p:nvPr/>
        </p:nvPicPr>
        <p:blipFill>
          <a:blip r:embed="rId2" cstate="print"/>
          <a:srcRect/>
          <a:stretch>
            <a:fillRect/>
          </a:stretch>
        </p:blipFill>
        <p:spPr bwMode="auto">
          <a:xfrm>
            <a:off x="5334000" y="1352550"/>
            <a:ext cx="3810000" cy="5505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37"/>
                                        </p:tgtEl>
                                        <p:attrNameLst>
                                          <p:attrName>style.visibility</p:attrName>
                                        </p:attrNameLst>
                                      </p:cBhvr>
                                      <p:to>
                                        <p:strVal val="visible"/>
                                      </p:to>
                                    </p:set>
                                    <p:anim calcmode="lin" valueType="num">
                                      <p:cBhvr additive="base">
                                        <p:cTn id="7" dur="500" fill="hold"/>
                                        <p:tgtEl>
                                          <p:spTgt spid="39937"/>
                                        </p:tgtEl>
                                        <p:attrNameLst>
                                          <p:attrName>ppt_x</p:attrName>
                                        </p:attrNameLst>
                                      </p:cBhvr>
                                      <p:tavLst>
                                        <p:tav tm="0">
                                          <p:val>
                                            <p:strVal val="#ppt_x"/>
                                          </p:val>
                                        </p:tav>
                                        <p:tav tm="100000">
                                          <p:val>
                                            <p:strVal val="#ppt_x"/>
                                          </p:val>
                                        </p:tav>
                                      </p:tavLst>
                                    </p:anim>
                                    <p:anim calcmode="lin" valueType="num">
                                      <p:cBhvr additive="base">
                                        <p:cTn id="8" dur="500" fill="hold"/>
                                        <p:tgtEl>
                                          <p:spTgt spid="399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152400" y="228600"/>
            <a:ext cx="8610600" cy="6442789"/>
          </a:xfrm>
          <a:prstGeom prst="rect">
            <a:avLst/>
          </a:prstGeom>
          <a:noFill/>
          <a:ln w="9525">
            <a:noFill/>
            <a:miter lim="800000"/>
            <a:headEnd/>
            <a:tailEnd/>
          </a:ln>
        </p:spPr>
        <p:txBody>
          <a:bodyPr wrap="square">
            <a:spAutoFit/>
          </a:bodyPr>
          <a:lstStyle/>
          <a:p>
            <a:pPr>
              <a:spcBef>
                <a:spcPts val="500"/>
              </a:spcBef>
              <a:spcAft>
                <a:spcPts val="500"/>
              </a:spcAft>
            </a:pPr>
            <a:r>
              <a:rPr lang="pt-PT" sz="3600" dirty="0"/>
              <a:t>Em outras palavras, unidades pre-existentes podem ser recrutadas para novas funções (esta por sinal  foi a solução de Darwin para a origem  e evolução de caracteres morfológicos complexos e hoje é conhecida com pré-adaptação ou exaptação).</a:t>
            </a:r>
          </a:p>
          <a:p>
            <a:pPr>
              <a:spcBef>
                <a:spcPts val="500"/>
              </a:spcBef>
              <a:spcAft>
                <a:spcPts val="500"/>
              </a:spcAft>
            </a:pPr>
            <a:endParaRPr lang="pt-PT" sz="3600" dirty="0"/>
          </a:p>
          <a:p>
            <a:pPr>
              <a:spcBef>
                <a:spcPts val="500"/>
              </a:spcBef>
              <a:spcAft>
                <a:spcPts val="500"/>
              </a:spcAft>
            </a:pPr>
            <a:r>
              <a:rPr lang="pt-PT" sz="3600" dirty="0"/>
              <a:t>Algumas vezes caminhos metabólicos inteiros podem ser cooptados de um sistema para outro</a:t>
            </a:r>
            <a:r>
              <a:rPr lang="pt-PT" sz="3600" dirty="0" smtClean="0"/>
              <a:t>.</a:t>
            </a:r>
            <a:endParaRPr lang="pt-PT" sz="36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0" y="228600"/>
            <a:ext cx="8915400" cy="4443413"/>
          </a:xfrm>
          <a:prstGeom prst="rect">
            <a:avLst/>
          </a:prstGeom>
          <a:noFill/>
          <a:ln w="9525">
            <a:noFill/>
            <a:miter lim="800000"/>
            <a:headEnd/>
            <a:tailEnd/>
          </a:ln>
        </p:spPr>
        <p:txBody>
          <a:bodyPr>
            <a:spAutoFit/>
          </a:bodyPr>
          <a:lstStyle/>
          <a:p>
            <a:pPr>
              <a:spcBef>
                <a:spcPts val="500"/>
              </a:spcBef>
              <a:spcAft>
                <a:spcPts val="500"/>
              </a:spcAft>
            </a:pPr>
            <a:r>
              <a:rPr lang="pt-PT" sz="2800"/>
              <a:t>Macroevolução – usualmente estudada nos fósseis. Isto porque a morfologia é preservada, mas reações bioquímicas, cromossomos, fisiologia não.</a:t>
            </a:r>
          </a:p>
          <a:p>
            <a:pPr>
              <a:spcBef>
                <a:spcPts val="500"/>
              </a:spcBef>
              <a:spcAft>
                <a:spcPts val="500"/>
              </a:spcAft>
            </a:pPr>
            <a:endParaRPr lang="pt-PT" sz="2800"/>
          </a:p>
          <a:p>
            <a:pPr>
              <a:spcBef>
                <a:spcPts val="500"/>
              </a:spcBef>
              <a:spcAft>
                <a:spcPts val="500"/>
              </a:spcAft>
            </a:pPr>
            <a:r>
              <a:rPr lang="pt-PT" sz="2800"/>
              <a:t>Ora, a morfologia é produzida pelo crescimento e sua forma emerge do processo de desenvolvimento.</a:t>
            </a:r>
          </a:p>
          <a:p>
            <a:pPr>
              <a:spcBef>
                <a:spcPts val="500"/>
              </a:spcBef>
              <a:spcAft>
                <a:spcPts val="500"/>
              </a:spcAft>
            </a:pPr>
            <a:endParaRPr lang="pt-PT" sz="2800"/>
          </a:p>
          <a:p>
            <a:pPr>
              <a:spcBef>
                <a:spcPts val="500"/>
              </a:spcBef>
              <a:spcAft>
                <a:spcPts val="500"/>
              </a:spcAft>
            </a:pPr>
            <a:r>
              <a:rPr lang="pt-PT" sz="2800"/>
              <a:t>Assim, as mudanças evolutivas na forma de um orgão ou parte do corpo são frequentemente ontogenéticas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a:stretch>
            <a:fillRect/>
          </a:stretch>
        </p:blipFill>
        <p:spPr bwMode="auto">
          <a:xfrm>
            <a:off x="0" y="1066800"/>
            <a:ext cx="4567238" cy="5791200"/>
          </a:xfrm>
          <a:prstGeom prst="rect">
            <a:avLst/>
          </a:prstGeom>
          <a:noFill/>
          <a:ln w="9525">
            <a:noFill/>
            <a:miter lim="800000"/>
            <a:headEnd/>
            <a:tailEnd/>
          </a:ln>
        </p:spPr>
      </p:pic>
      <p:sp>
        <p:nvSpPr>
          <p:cNvPr id="30723" name="Rectangle 3"/>
          <p:cNvSpPr>
            <a:spLocks noChangeArrowheads="1"/>
          </p:cNvSpPr>
          <p:nvPr/>
        </p:nvSpPr>
        <p:spPr bwMode="auto">
          <a:xfrm>
            <a:off x="4648200" y="1289050"/>
            <a:ext cx="4495800" cy="5568950"/>
          </a:xfrm>
          <a:prstGeom prst="rect">
            <a:avLst/>
          </a:prstGeom>
          <a:noFill/>
          <a:ln w="9525">
            <a:noFill/>
            <a:miter lim="800000"/>
            <a:headEnd/>
            <a:tailEnd/>
          </a:ln>
        </p:spPr>
        <p:txBody>
          <a:bodyPr>
            <a:spAutoFit/>
          </a:bodyPr>
          <a:lstStyle/>
          <a:p>
            <a:r>
              <a:rPr lang="en-US"/>
              <a:t>Figure 22.21. Evolution of the mammalian middle ear bones from the reptilian jaw. The quadrate and articular bones of reptiles were part of the lower jaw. Sound could be transmitted from these bones via the large stapes. When the dentary bone grew and took over the jaw functions of these two bones, the articular bone became the malleus (Martelo) and the quadrate bone became the incus (Bigorna). (After Romer 1949</a:t>
            </a:r>
          </a:p>
        </p:txBody>
      </p:sp>
      <p:sp>
        <p:nvSpPr>
          <p:cNvPr id="30724" name="Rectangle 5"/>
          <p:cNvSpPr>
            <a:spLocks noChangeArrowheads="1"/>
          </p:cNvSpPr>
          <p:nvPr/>
        </p:nvSpPr>
        <p:spPr bwMode="auto">
          <a:xfrm>
            <a:off x="228600" y="0"/>
            <a:ext cx="8915400" cy="830263"/>
          </a:xfrm>
          <a:prstGeom prst="rect">
            <a:avLst/>
          </a:prstGeom>
          <a:noFill/>
          <a:ln w="9525">
            <a:noFill/>
            <a:miter lim="800000"/>
            <a:headEnd/>
            <a:tailEnd/>
          </a:ln>
        </p:spPr>
        <p:txBody>
          <a:bodyPr>
            <a:spAutoFit/>
          </a:bodyPr>
          <a:lstStyle/>
          <a:p>
            <a:pPr>
              <a:spcBef>
                <a:spcPts val="500"/>
              </a:spcBef>
              <a:spcAft>
                <a:spcPts val="500"/>
              </a:spcAft>
            </a:pPr>
            <a:r>
              <a:rPr lang="pt-PT"/>
              <a:t>Transição réptil-mamíferos – cooptação de partes da mandíbula embrionária para criar os ossos do ouvido médio.</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228600" y="0"/>
            <a:ext cx="8763000" cy="4708525"/>
          </a:xfrm>
          <a:prstGeom prst="rect">
            <a:avLst/>
          </a:prstGeom>
          <a:noFill/>
          <a:ln w="9525">
            <a:noFill/>
            <a:miter lim="800000"/>
            <a:headEnd/>
            <a:tailEnd/>
          </a:ln>
        </p:spPr>
        <p:txBody>
          <a:bodyPr>
            <a:spAutoFit/>
          </a:bodyPr>
          <a:lstStyle/>
          <a:p>
            <a:r>
              <a:rPr lang="pt-BR" sz="3000"/>
              <a:t>Primeiro os arcos branquiais dos peixes sem mandíbula tornaram-se as mandíbulas dos descendentes; milhões de anos depois os elementos (ossos) da parte superior da mandíbula foram transformados em martelo (malleus) e bigorna (incus), os ossos do ouvido médio dos mamíferos enquanto o dentário passou a ser a mandíbula dos Theria.</a:t>
            </a:r>
          </a:p>
          <a:p>
            <a:endParaRPr lang="pt-BR" sz="3000"/>
          </a:p>
          <a:p>
            <a:endParaRPr lang="pt-BR" sz="300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0" y="0"/>
            <a:ext cx="8915400" cy="2190750"/>
          </a:xfrm>
          <a:prstGeom prst="rect">
            <a:avLst/>
          </a:prstGeom>
          <a:noFill/>
          <a:ln w="9525">
            <a:noFill/>
            <a:miter lim="800000"/>
            <a:headEnd/>
            <a:tailEnd/>
          </a:ln>
        </p:spPr>
        <p:txBody>
          <a:bodyPr>
            <a:spAutoFit/>
          </a:bodyPr>
          <a:lstStyle/>
          <a:p>
            <a:pPr>
              <a:spcBef>
                <a:spcPts val="500"/>
              </a:spcBef>
              <a:spcAft>
                <a:spcPts val="500"/>
              </a:spcAft>
            </a:pPr>
            <a:r>
              <a:rPr lang="pt-PT" sz="3200"/>
              <a:t>Co-optação no nível da morfologia:</a:t>
            </a:r>
          </a:p>
          <a:p>
            <a:pPr>
              <a:spcBef>
                <a:spcPts val="500"/>
              </a:spcBef>
              <a:spcAft>
                <a:spcPts val="500"/>
              </a:spcAft>
            </a:pPr>
            <a:r>
              <a:rPr lang="pt-PT" sz="3200"/>
              <a:t>Evolução do vôo em vertebrados – Ao menos 3 vezes estruturas envolvidas na locomoção terrestre foram co-optadas para o voar:</a:t>
            </a:r>
          </a:p>
        </p:txBody>
      </p:sp>
      <p:pic>
        <p:nvPicPr>
          <p:cNvPr id="207874" name="Picture 2" descr="http://www.gsi.ie/NR/rdonlyres/31079416-F6B5-4E6B-BDD7-DABAEA28A033/0/Pterosaur.jpg"/>
          <p:cNvPicPr>
            <a:picLocks noChangeAspect="1" noChangeArrowheads="1"/>
          </p:cNvPicPr>
          <p:nvPr/>
        </p:nvPicPr>
        <p:blipFill>
          <a:blip r:embed="rId2" cstate="print"/>
          <a:srcRect/>
          <a:stretch>
            <a:fillRect/>
          </a:stretch>
        </p:blipFill>
        <p:spPr bwMode="auto">
          <a:xfrm>
            <a:off x="0" y="0"/>
            <a:ext cx="5294313" cy="3429000"/>
          </a:xfrm>
          <a:prstGeom prst="rect">
            <a:avLst/>
          </a:prstGeom>
          <a:noFill/>
          <a:ln w="9525">
            <a:noFill/>
            <a:miter lim="800000"/>
            <a:headEnd/>
            <a:tailEnd/>
          </a:ln>
        </p:spPr>
      </p:pic>
      <p:pic>
        <p:nvPicPr>
          <p:cNvPr id="207876" name="Picture 4" descr="http://www.araproject.nl/Parrot_Macaw_frontpicture.jpg"/>
          <p:cNvPicPr>
            <a:picLocks noChangeAspect="1" noChangeArrowheads="1"/>
          </p:cNvPicPr>
          <p:nvPr/>
        </p:nvPicPr>
        <p:blipFill>
          <a:blip r:embed="rId3" cstate="print"/>
          <a:srcRect/>
          <a:stretch>
            <a:fillRect/>
          </a:stretch>
        </p:blipFill>
        <p:spPr bwMode="auto">
          <a:xfrm>
            <a:off x="4876800" y="381000"/>
            <a:ext cx="4095750" cy="3133725"/>
          </a:xfrm>
          <a:prstGeom prst="rect">
            <a:avLst/>
          </a:prstGeom>
          <a:noFill/>
          <a:ln w="9525">
            <a:noFill/>
            <a:miter lim="800000"/>
            <a:headEnd/>
            <a:tailEnd/>
          </a:ln>
        </p:spPr>
      </p:pic>
      <p:pic>
        <p:nvPicPr>
          <p:cNvPr id="207878" name="Picture 6" descr="http://www.bio.bris.ac.uk/research/bats/China%20bats/images/rickettifly.jpg"/>
          <p:cNvPicPr>
            <a:picLocks noChangeAspect="1" noChangeArrowheads="1"/>
          </p:cNvPicPr>
          <p:nvPr/>
        </p:nvPicPr>
        <p:blipFill>
          <a:blip r:embed="rId4" cstate="print"/>
          <a:srcRect/>
          <a:stretch>
            <a:fillRect/>
          </a:stretch>
        </p:blipFill>
        <p:spPr bwMode="auto">
          <a:xfrm>
            <a:off x="0" y="3124200"/>
            <a:ext cx="5600700" cy="3733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7874"/>
                                        </p:tgtEl>
                                        <p:attrNameLst>
                                          <p:attrName>style.visibility</p:attrName>
                                        </p:attrNameLst>
                                      </p:cBhvr>
                                      <p:to>
                                        <p:strVal val="visible"/>
                                      </p:to>
                                    </p:set>
                                    <p:anim calcmode="lin" valueType="num">
                                      <p:cBhvr additive="base">
                                        <p:cTn id="7" dur="500" fill="hold"/>
                                        <p:tgtEl>
                                          <p:spTgt spid="207874"/>
                                        </p:tgtEl>
                                        <p:attrNameLst>
                                          <p:attrName>ppt_x</p:attrName>
                                        </p:attrNameLst>
                                      </p:cBhvr>
                                      <p:tavLst>
                                        <p:tav tm="0">
                                          <p:val>
                                            <p:strVal val="#ppt_x"/>
                                          </p:val>
                                        </p:tav>
                                        <p:tav tm="100000">
                                          <p:val>
                                            <p:strVal val="#ppt_x"/>
                                          </p:val>
                                        </p:tav>
                                      </p:tavLst>
                                    </p:anim>
                                    <p:anim calcmode="lin" valueType="num">
                                      <p:cBhvr additive="base">
                                        <p:cTn id="8" dur="500" fill="hold"/>
                                        <p:tgtEl>
                                          <p:spTgt spid="2078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7876"/>
                                        </p:tgtEl>
                                        <p:attrNameLst>
                                          <p:attrName>style.visibility</p:attrName>
                                        </p:attrNameLst>
                                      </p:cBhvr>
                                      <p:to>
                                        <p:strVal val="visible"/>
                                      </p:to>
                                    </p:set>
                                    <p:anim calcmode="lin" valueType="num">
                                      <p:cBhvr additive="base">
                                        <p:cTn id="13" dur="500" fill="hold"/>
                                        <p:tgtEl>
                                          <p:spTgt spid="207876"/>
                                        </p:tgtEl>
                                        <p:attrNameLst>
                                          <p:attrName>ppt_x</p:attrName>
                                        </p:attrNameLst>
                                      </p:cBhvr>
                                      <p:tavLst>
                                        <p:tav tm="0">
                                          <p:val>
                                            <p:strVal val="#ppt_x"/>
                                          </p:val>
                                        </p:tav>
                                        <p:tav tm="100000">
                                          <p:val>
                                            <p:strVal val="#ppt_x"/>
                                          </p:val>
                                        </p:tav>
                                      </p:tavLst>
                                    </p:anim>
                                    <p:anim calcmode="lin" valueType="num">
                                      <p:cBhvr additive="base">
                                        <p:cTn id="14" dur="500" fill="hold"/>
                                        <p:tgtEl>
                                          <p:spTgt spid="20787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7878"/>
                                        </p:tgtEl>
                                        <p:attrNameLst>
                                          <p:attrName>style.visibility</p:attrName>
                                        </p:attrNameLst>
                                      </p:cBhvr>
                                      <p:to>
                                        <p:strVal val="visible"/>
                                      </p:to>
                                    </p:set>
                                    <p:anim calcmode="lin" valueType="num">
                                      <p:cBhvr additive="base">
                                        <p:cTn id="19" dur="500" fill="hold"/>
                                        <p:tgtEl>
                                          <p:spTgt spid="207878"/>
                                        </p:tgtEl>
                                        <p:attrNameLst>
                                          <p:attrName>ppt_x</p:attrName>
                                        </p:attrNameLst>
                                      </p:cBhvr>
                                      <p:tavLst>
                                        <p:tav tm="0">
                                          <p:val>
                                            <p:strVal val="#ppt_x"/>
                                          </p:val>
                                        </p:tav>
                                        <p:tav tm="100000">
                                          <p:val>
                                            <p:strVal val="#ppt_x"/>
                                          </p:val>
                                        </p:tav>
                                      </p:tavLst>
                                    </p:anim>
                                    <p:anim calcmode="lin" valueType="num">
                                      <p:cBhvr additive="base">
                                        <p:cTn id="20" dur="500" fill="hold"/>
                                        <p:tgtEl>
                                          <p:spTgt spid="2078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855663"/>
            <a:ext cx="8915400" cy="4780796"/>
          </a:xfrm>
          <a:prstGeom prst="rect">
            <a:avLst/>
          </a:prstGeom>
          <a:noFill/>
          <a:ln w="9525">
            <a:noFill/>
            <a:miter lim="800000"/>
            <a:headEnd/>
            <a:tailEnd/>
          </a:ln>
        </p:spPr>
        <p:txBody>
          <a:bodyPr>
            <a:spAutoFit/>
          </a:bodyPr>
          <a:lstStyle/>
          <a:p>
            <a:pPr>
              <a:spcBef>
                <a:spcPts val="500"/>
              </a:spcBef>
              <a:spcAft>
                <a:spcPts val="500"/>
              </a:spcAft>
            </a:pPr>
            <a:r>
              <a:rPr lang="pt-PT" sz="3200" dirty="0"/>
              <a:t>Heterocronia - </a:t>
            </a:r>
            <a:r>
              <a:rPr lang="en-US" sz="3200" dirty="0"/>
              <a:t>(do </a:t>
            </a:r>
            <a:r>
              <a:rPr lang="en-US" sz="3200" dirty="0" err="1"/>
              <a:t>Grego</a:t>
            </a:r>
            <a:r>
              <a:rPr lang="en-US" sz="3200" dirty="0"/>
              <a:t> "hetero” </a:t>
            </a:r>
            <a:r>
              <a:rPr lang="en-US" sz="3200" dirty="0" err="1"/>
              <a:t>significando</a:t>
            </a:r>
            <a:r>
              <a:rPr lang="en-US" sz="3200" dirty="0"/>
              <a:t> “</a:t>
            </a:r>
            <a:r>
              <a:rPr lang="en-US" sz="3200" dirty="0" err="1"/>
              <a:t>outro</a:t>
            </a:r>
            <a:r>
              <a:rPr lang="en-US" sz="3200" dirty="0"/>
              <a:t>” </a:t>
            </a:r>
            <a:r>
              <a:rPr lang="en-US" sz="3200" dirty="0" err="1"/>
              <a:t>ou</a:t>
            </a:r>
            <a:r>
              <a:rPr lang="en-US" sz="3200" dirty="0"/>
              <a:t> “</a:t>
            </a:r>
            <a:r>
              <a:rPr lang="en-US" sz="3200" dirty="0" err="1"/>
              <a:t>diferente</a:t>
            </a:r>
            <a:r>
              <a:rPr lang="en-US" sz="3200" dirty="0"/>
              <a:t>” e “</a:t>
            </a:r>
            <a:r>
              <a:rPr lang="en-US" sz="3200" dirty="0" err="1"/>
              <a:t>chronos</a:t>
            </a:r>
            <a:r>
              <a:rPr lang="en-US" sz="3200" dirty="0"/>
              <a:t>” </a:t>
            </a:r>
            <a:r>
              <a:rPr lang="en-US" sz="3200" dirty="0" err="1"/>
              <a:t>significando</a:t>
            </a:r>
            <a:r>
              <a:rPr lang="en-US" sz="3200" dirty="0"/>
              <a:t>  “tempo") </a:t>
            </a:r>
            <a:r>
              <a:rPr lang="en-US" sz="3200" dirty="0" err="1"/>
              <a:t>descreve</a:t>
            </a:r>
            <a:r>
              <a:rPr lang="en-US" sz="3200" dirty="0"/>
              <a:t> a </a:t>
            </a:r>
            <a:r>
              <a:rPr lang="en-US" sz="3200" dirty="0" err="1"/>
              <a:t>mudança</a:t>
            </a:r>
            <a:r>
              <a:rPr lang="en-US" sz="3200" dirty="0"/>
              <a:t> no tempo dos </a:t>
            </a:r>
            <a:r>
              <a:rPr lang="en-US" sz="3200" dirty="0" err="1"/>
              <a:t>eventos</a:t>
            </a:r>
            <a:r>
              <a:rPr lang="en-US" sz="3200" dirty="0"/>
              <a:t> </a:t>
            </a:r>
            <a:r>
              <a:rPr lang="en-US" sz="3200" dirty="0" err="1"/>
              <a:t>ontogenéticos</a:t>
            </a:r>
            <a:r>
              <a:rPr lang="en-US" sz="3200" dirty="0"/>
              <a:t> </a:t>
            </a:r>
            <a:r>
              <a:rPr lang="en-US" sz="3200" dirty="0" err="1"/>
              <a:t>ou</a:t>
            </a:r>
            <a:r>
              <a:rPr lang="en-US" sz="3200" dirty="0"/>
              <a:t> </a:t>
            </a:r>
            <a:r>
              <a:rPr lang="en-US" sz="3200" dirty="0" err="1"/>
              <a:t>nas</a:t>
            </a:r>
            <a:r>
              <a:rPr lang="en-US" sz="3200" dirty="0"/>
              <a:t> </a:t>
            </a:r>
            <a:r>
              <a:rPr lang="en-US" sz="3200" dirty="0" err="1"/>
              <a:t>taxas</a:t>
            </a:r>
            <a:r>
              <a:rPr lang="en-US" sz="3200" dirty="0"/>
              <a:t> de </a:t>
            </a:r>
            <a:r>
              <a:rPr lang="en-US" sz="3200" dirty="0" err="1"/>
              <a:t>desenvolvimento</a:t>
            </a:r>
            <a:r>
              <a:rPr lang="en-US" sz="3200" dirty="0"/>
              <a:t> entre </a:t>
            </a:r>
            <a:r>
              <a:rPr lang="en-US" sz="3200" dirty="0" err="1"/>
              <a:t>duas</a:t>
            </a:r>
            <a:r>
              <a:rPr lang="en-US" sz="3200" dirty="0"/>
              <a:t> </a:t>
            </a:r>
            <a:r>
              <a:rPr lang="en-US" sz="3200" dirty="0" err="1"/>
              <a:t>linhagens</a:t>
            </a:r>
            <a:r>
              <a:rPr lang="en-US" sz="3200" dirty="0"/>
              <a:t> </a:t>
            </a:r>
            <a:r>
              <a:rPr lang="en-US" sz="3200" dirty="0" err="1"/>
              <a:t>quaisquer</a:t>
            </a:r>
            <a:r>
              <a:rPr lang="en-US" sz="3200" dirty="0"/>
              <a:t>. </a:t>
            </a:r>
            <a:endParaRPr lang="en-US" sz="3200" dirty="0" smtClean="0"/>
          </a:p>
          <a:p>
            <a:pPr>
              <a:spcBef>
                <a:spcPts val="500"/>
              </a:spcBef>
              <a:spcAft>
                <a:spcPts val="500"/>
              </a:spcAft>
            </a:pPr>
            <a:endParaRPr lang="pt-BR" sz="3200" dirty="0"/>
          </a:p>
          <a:p>
            <a:pPr>
              <a:spcBef>
                <a:spcPts val="500"/>
              </a:spcBef>
              <a:spcAft>
                <a:spcPts val="500"/>
              </a:spcAft>
            </a:pPr>
            <a:r>
              <a:rPr lang="pt-BR" sz="3200" dirty="0" smtClean="0">
                <a:solidFill>
                  <a:srgbClr val="FF0000"/>
                </a:solidFill>
              </a:rPr>
              <a:t>“Alterando as taxas de desenvolvimento somático e reprodutivo”</a:t>
            </a:r>
            <a:endParaRPr lang="pt-PT" sz="3200" dirty="0">
              <a:solidFill>
                <a:srgbClr val="FF0000"/>
              </a:solidFill>
            </a:endParaRPr>
          </a:p>
        </p:txBody>
      </p:sp>
      <p:sp>
        <p:nvSpPr>
          <p:cNvPr id="33795" name="Rectangle 2"/>
          <p:cNvSpPr>
            <a:spLocks noChangeArrowheads="1"/>
          </p:cNvSpPr>
          <p:nvPr/>
        </p:nvSpPr>
        <p:spPr bwMode="auto">
          <a:xfrm>
            <a:off x="76200" y="0"/>
            <a:ext cx="8915400" cy="461963"/>
          </a:xfrm>
          <a:prstGeom prst="rect">
            <a:avLst/>
          </a:prstGeom>
          <a:noFill/>
          <a:ln w="9525">
            <a:noFill/>
            <a:miter lim="800000"/>
            <a:headEnd/>
            <a:tailEnd/>
          </a:ln>
        </p:spPr>
        <p:txBody>
          <a:bodyPr>
            <a:spAutoFit/>
          </a:bodyPr>
          <a:lstStyle/>
          <a:p>
            <a:r>
              <a:rPr lang="pt-BR"/>
              <a:t>Por último - </a:t>
            </a:r>
            <a:r>
              <a:rPr lang="pt-PT"/>
              <a:t>Dissociação = Heterocronia e alometria</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855663"/>
            <a:ext cx="8915400" cy="4780796"/>
          </a:xfrm>
          <a:prstGeom prst="rect">
            <a:avLst/>
          </a:prstGeom>
          <a:noFill/>
          <a:ln w="9525">
            <a:noFill/>
            <a:miter lim="800000"/>
            <a:headEnd/>
            <a:tailEnd/>
          </a:ln>
        </p:spPr>
        <p:txBody>
          <a:bodyPr>
            <a:spAutoFit/>
          </a:bodyPr>
          <a:lstStyle/>
          <a:p>
            <a:pPr>
              <a:spcBef>
                <a:spcPts val="500"/>
              </a:spcBef>
              <a:spcAft>
                <a:spcPts val="500"/>
              </a:spcAft>
            </a:pPr>
            <a:r>
              <a:rPr lang="pt-PT" sz="3200" dirty="0"/>
              <a:t>Heterocronia </a:t>
            </a:r>
            <a:r>
              <a:rPr lang="pt-PT" sz="3200" dirty="0" smtClean="0"/>
              <a:t>– </a:t>
            </a:r>
          </a:p>
          <a:p>
            <a:pPr>
              <a:spcBef>
                <a:spcPts val="500"/>
              </a:spcBef>
              <a:spcAft>
                <a:spcPts val="500"/>
              </a:spcAft>
            </a:pPr>
            <a:endParaRPr lang="pt-PT" sz="3200" dirty="0"/>
          </a:p>
          <a:p>
            <a:pPr>
              <a:spcBef>
                <a:spcPts val="500"/>
              </a:spcBef>
              <a:spcAft>
                <a:spcPts val="500"/>
              </a:spcAft>
            </a:pPr>
            <a:r>
              <a:rPr lang="en-US" sz="3200" dirty="0" err="1" smtClean="0"/>
              <a:t>Estas</a:t>
            </a:r>
            <a:r>
              <a:rPr lang="en-US" sz="3200" dirty="0" smtClean="0"/>
              <a:t> </a:t>
            </a:r>
            <a:r>
              <a:rPr lang="en-US" sz="3200" dirty="0" err="1"/>
              <a:t>mudanças</a:t>
            </a:r>
            <a:r>
              <a:rPr lang="en-US" sz="3200" dirty="0"/>
              <a:t> </a:t>
            </a:r>
            <a:r>
              <a:rPr lang="en-US" sz="3200" dirty="0" err="1"/>
              <a:t>podem</a:t>
            </a:r>
            <a:r>
              <a:rPr lang="en-US" sz="3200" dirty="0"/>
              <a:t> ser </a:t>
            </a:r>
            <a:r>
              <a:rPr lang="en-US" sz="3200" dirty="0" err="1"/>
              <a:t>resultado</a:t>
            </a:r>
            <a:r>
              <a:rPr lang="en-US" sz="3200" dirty="0"/>
              <a:t> de </a:t>
            </a:r>
            <a:r>
              <a:rPr lang="en-US" sz="3200" dirty="0" err="1"/>
              <a:t>mudanças</a:t>
            </a:r>
            <a:r>
              <a:rPr lang="en-US" sz="3200" dirty="0"/>
              <a:t> </a:t>
            </a:r>
            <a:r>
              <a:rPr lang="en-US" sz="3200" dirty="0" err="1"/>
              <a:t>genéticas</a:t>
            </a:r>
            <a:r>
              <a:rPr lang="en-US" sz="3200" dirty="0"/>
              <a:t> </a:t>
            </a:r>
            <a:r>
              <a:rPr lang="en-US" sz="3200" dirty="0" err="1"/>
              <a:t>relativamente</a:t>
            </a:r>
            <a:r>
              <a:rPr lang="en-US" sz="3200" dirty="0"/>
              <a:t> </a:t>
            </a:r>
            <a:r>
              <a:rPr lang="en-US" sz="3200" dirty="0" err="1"/>
              <a:t>pequenas</a:t>
            </a:r>
            <a:r>
              <a:rPr lang="en-US" sz="3200" dirty="0"/>
              <a:t>, </a:t>
            </a:r>
            <a:r>
              <a:rPr lang="en-US" sz="3200" dirty="0" err="1"/>
              <a:t>incluindo</a:t>
            </a:r>
            <a:r>
              <a:rPr lang="en-US" sz="3200" dirty="0"/>
              <a:t> </a:t>
            </a:r>
            <a:r>
              <a:rPr lang="en-US" sz="3200" dirty="0" err="1"/>
              <a:t>mudanças</a:t>
            </a:r>
            <a:r>
              <a:rPr lang="en-US" sz="3200" dirty="0"/>
              <a:t> </a:t>
            </a:r>
            <a:r>
              <a:rPr lang="en-US" sz="3200" dirty="0" err="1"/>
              <a:t>que</a:t>
            </a:r>
            <a:r>
              <a:rPr lang="en-US" sz="3200" dirty="0"/>
              <a:t> </a:t>
            </a:r>
            <a:r>
              <a:rPr lang="en-US" sz="3200" dirty="0" err="1"/>
              <a:t>não</a:t>
            </a:r>
            <a:r>
              <a:rPr lang="en-US" sz="3200" dirty="0"/>
              <a:t> </a:t>
            </a:r>
            <a:r>
              <a:rPr lang="en-US" sz="3200" dirty="0" err="1"/>
              <a:t>sejam</a:t>
            </a:r>
            <a:r>
              <a:rPr lang="en-US" sz="3200" dirty="0"/>
              <a:t> </a:t>
            </a:r>
            <a:r>
              <a:rPr lang="en-US" sz="3200" dirty="0" err="1"/>
              <a:t>nem</a:t>
            </a:r>
            <a:r>
              <a:rPr lang="en-US" sz="3200" dirty="0"/>
              <a:t> </a:t>
            </a:r>
            <a:r>
              <a:rPr lang="en-US" sz="3200" dirty="0" err="1"/>
              <a:t>mesmo</a:t>
            </a:r>
            <a:r>
              <a:rPr lang="en-US" sz="3200" dirty="0"/>
              <a:t> </a:t>
            </a:r>
            <a:r>
              <a:rPr lang="en-US" sz="3200" dirty="0" err="1"/>
              <a:t>na</a:t>
            </a:r>
            <a:r>
              <a:rPr lang="en-US" sz="3200" dirty="0"/>
              <a:t> </a:t>
            </a:r>
            <a:r>
              <a:rPr lang="en-US" sz="3200" dirty="0" err="1"/>
              <a:t>sequência</a:t>
            </a:r>
            <a:r>
              <a:rPr lang="en-US" sz="3200" dirty="0"/>
              <a:t> do DNA, </a:t>
            </a:r>
            <a:r>
              <a:rPr lang="en-US" sz="3200" dirty="0" err="1"/>
              <a:t>mas</a:t>
            </a:r>
            <a:r>
              <a:rPr lang="en-US" sz="3200" dirty="0"/>
              <a:t> no tempo de um gene ser </a:t>
            </a:r>
            <a:r>
              <a:rPr lang="en-US" sz="3200" dirty="0" err="1"/>
              <a:t>ligado</a:t>
            </a:r>
            <a:r>
              <a:rPr lang="en-US" sz="3200" dirty="0"/>
              <a:t> </a:t>
            </a:r>
            <a:r>
              <a:rPr lang="en-US" sz="3200" dirty="0" err="1"/>
              <a:t>ou</a:t>
            </a:r>
            <a:r>
              <a:rPr lang="en-US" sz="3200" dirty="0"/>
              <a:t> </a:t>
            </a:r>
            <a:r>
              <a:rPr lang="en-US" sz="3200" dirty="0" err="1"/>
              <a:t>desligado</a:t>
            </a:r>
            <a:r>
              <a:rPr lang="en-US" sz="3200" dirty="0"/>
              <a:t> </a:t>
            </a:r>
            <a:r>
              <a:rPr lang="en-US" sz="3200" dirty="0" err="1"/>
              <a:t>durante</a:t>
            </a:r>
            <a:r>
              <a:rPr lang="en-US" sz="3200" dirty="0"/>
              <a:t> o </a:t>
            </a:r>
            <a:r>
              <a:rPr lang="en-US" sz="3200" dirty="0" err="1"/>
              <a:t>desenvolvimento</a:t>
            </a:r>
            <a:r>
              <a:rPr lang="en-US" sz="3200" dirty="0"/>
              <a:t> </a:t>
            </a:r>
            <a:r>
              <a:rPr lang="en-US" sz="3200" dirty="0" err="1"/>
              <a:t>por</a:t>
            </a:r>
            <a:r>
              <a:rPr lang="en-US" sz="3200" dirty="0"/>
              <a:t> </a:t>
            </a:r>
            <a:r>
              <a:rPr lang="en-US" sz="3200" dirty="0" err="1"/>
              <a:t>exemplo</a:t>
            </a:r>
            <a:r>
              <a:rPr lang="en-US" sz="3200" dirty="0"/>
              <a:t> via </a:t>
            </a:r>
            <a:r>
              <a:rPr lang="en-US" sz="3200" dirty="0" err="1"/>
              <a:t>metilação</a:t>
            </a:r>
            <a:r>
              <a:rPr lang="en-US" sz="3200" dirty="0"/>
              <a:t> das bases</a:t>
            </a:r>
            <a:endParaRPr lang="pt-PT" sz="3200" dirty="0"/>
          </a:p>
        </p:txBody>
      </p:sp>
      <p:sp>
        <p:nvSpPr>
          <p:cNvPr id="33795" name="Rectangle 2"/>
          <p:cNvSpPr>
            <a:spLocks noChangeArrowheads="1"/>
          </p:cNvSpPr>
          <p:nvPr/>
        </p:nvSpPr>
        <p:spPr bwMode="auto">
          <a:xfrm>
            <a:off x="76200" y="0"/>
            <a:ext cx="8915400" cy="461963"/>
          </a:xfrm>
          <a:prstGeom prst="rect">
            <a:avLst/>
          </a:prstGeom>
          <a:noFill/>
          <a:ln w="9525">
            <a:noFill/>
            <a:miter lim="800000"/>
            <a:headEnd/>
            <a:tailEnd/>
          </a:ln>
        </p:spPr>
        <p:txBody>
          <a:bodyPr>
            <a:spAutoFit/>
          </a:bodyPr>
          <a:lstStyle/>
          <a:p>
            <a:r>
              <a:rPr lang="pt-BR"/>
              <a:t>Por último - </a:t>
            </a:r>
            <a:r>
              <a:rPr lang="pt-PT"/>
              <a:t>Dissociação = Heterocronia e alometria</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p:cNvPicPr>
            <a:picLocks noChangeAspect="1" noChangeArrowheads="1"/>
          </p:cNvPicPr>
          <p:nvPr/>
        </p:nvPicPr>
        <p:blipFill>
          <a:blip r:embed="rId2" cstate="print"/>
          <a:srcRect/>
          <a:stretch>
            <a:fillRect/>
          </a:stretch>
        </p:blipFill>
        <p:spPr bwMode="auto">
          <a:xfrm>
            <a:off x="0" y="0"/>
            <a:ext cx="2724150" cy="1828800"/>
          </a:xfrm>
          <a:prstGeom prst="rect">
            <a:avLst/>
          </a:prstGeom>
          <a:noFill/>
          <a:ln w="9525">
            <a:noFill/>
            <a:miter lim="800000"/>
            <a:headEnd/>
            <a:tailEnd/>
          </a:ln>
        </p:spPr>
      </p:pic>
      <p:pic>
        <p:nvPicPr>
          <p:cNvPr id="34819" name="Picture 6"/>
          <p:cNvPicPr>
            <a:picLocks noChangeAspect="1" noChangeArrowheads="1"/>
          </p:cNvPicPr>
          <p:nvPr/>
        </p:nvPicPr>
        <p:blipFill>
          <a:blip r:embed="rId3" cstate="print"/>
          <a:srcRect/>
          <a:stretch>
            <a:fillRect/>
          </a:stretch>
        </p:blipFill>
        <p:spPr bwMode="auto">
          <a:xfrm>
            <a:off x="2819400" y="2652713"/>
            <a:ext cx="6324600" cy="4205287"/>
          </a:xfrm>
          <a:prstGeom prst="rect">
            <a:avLst/>
          </a:prstGeom>
          <a:noFill/>
          <a:ln w="9525">
            <a:noFill/>
            <a:miter lim="800000"/>
            <a:headEnd/>
            <a:tailEnd/>
          </a:ln>
        </p:spPr>
      </p:pic>
      <p:sp>
        <p:nvSpPr>
          <p:cNvPr id="34820" name="Rectangle 7"/>
          <p:cNvSpPr>
            <a:spLocks noChangeArrowheads="1"/>
          </p:cNvSpPr>
          <p:nvPr/>
        </p:nvSpPr>
        <p:spPr bwMode="auto">
          <a:xfrm>
            <a:off x="2819400" y="0"/>
            <a:ext cx="6324600" cy="3013075"/>
          </a:xfrm>
          <a:prstGeom prst="rect">
            <a:avLst/>
          </a:prstGeom>
          <a:noFill/>
          <a:ln w="9525">
            <a:noFill/>
            <a:miter lim="800000"/>
            <a:headEnd/>
            <a:tailEnd/>
          </a:ln>
        </p:spPr>
        <p:txBody>
          <a:bodyPr>
            <a:spAutoFit/>
          </a:bodyPr>
          <a:lstStyle/>
          <a:p>
            <a:r>
              <a:rPr lang="pt-BR" dirty="0"/>
              <a:t>quente</a:t>
            </a:r>
            <a:endParaRPr lang="en-US" dirty="0"/>
          </a:p>
          <a:p>
            <a:endParaRPr lang="en-US" dirty="0"/>
          </a:p>
          <a:p>
            <a:endParaRPr lang="en-US" dirty="0"/>
          </a:p>
          <a:p>
            <a:r>
              <a:rPr lang="en-US" dirty="0"/>
              <a:t>eastern tiger salamander (</a:t>
            </a:r>
            <a:r>
              <a:rPr lang="en-US" dirty="0" err="1"/>
              <a:t>Ambystoma</a:t>
            </a:r>
            <a:r>
              <a:rPr lang="en-US" dirty="0"/>
              <a:t> </a:t>
            </a:r>
            <a:r>
              <a:rPr lang="en-US" dirty="0" err="1"/>
              <a:t>tigrinum</a:t>
            </a:r>
            <a:r>
              <a:rPr lang="en-US" dirty="0"/>
              <a:t>) - </a:t>
            </a:r>
            <a:r>
              <a:rPr lang="en-US" dirty="0" err="1"/>
              <a:t>depende</a:t>
            </a:r>
            <a:r>
              <a:rPr lang="en-US" dirty="0"/>
              <a:t> do </a:t>
            </a:r>
            <a:r>
              <a:rPr lang="en-US" dirty="0" err="1"/>
              <a:t>ambiente</a:t>
            </a:r>
            <a:endParaRPr lang="en-US" dirty="0"/>
          </a:p>
          <a:p>
            <a:endParaRPr lang="pt-BR" dirty="0"/>
          </a:p>
          <a:p>
            <a:r>
              <a:rPr lang="pt-BR" dirty="0"/>
              <a:t>frio</a:t>
            </a:r>
          </a:p>
          <a:p>
            <a:endParaRPr lang="en-US" dirty="0"/>
          </a:p>
        </p:txBody>
      </p:sp>
      <p:sp>
        <p:nvSpPr>
          <p:cNvPr id="34821" name="Text Box 8"/>
          <p:cNvSpPr txBox="1">
            <a:spLocks noChangeArrowheads="1"/>
          </p:cNvSpPr>
          <p:nvPr/>
        </p:nvSpPr>
        <p:spPr bwMode="auto">
          <a:xfrm>
            <a:off x="152400" y="2895600"/>
            <a:ext cx="1905000" cy="1917700"/>
          </a:xfrm>
          <a:prstGeom prst="rect">
            <a:avLst/>
          </a:prstGeom>
          <a:noFill/>
          <a:ln w="9525">
            <a:noFill/>
            <a:miter lim="800000"/>
            <a:headEnd/>
            <a:tailEnd/>
          </a:ln>
        </p:spPr>
        <p:txBody>
          <a:bodyPr>
            <a:spAutoFit/>
          </a:bodyPr>
          <a:lstStyle/>
          <a:p>
            <a:pPr>
              <a:spcBef>
                <a:spcPct val="50000"/>
              </a:spcBef>
            </a:pPr>
            <a:r>
              <a:rPr lang="pt-BR" b="1"/>
              <a:t>Neotenia – somático retardado, reprodutivo inalterado</a:t>
            </a:r>
            <a:endParaRPr lang="en-US" b="1"/>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3"/>
          <p:cNvPicPr>
            <a:picLocks noChangeAspect="1" noChangeArrowheads="1"/>
          </p:cNvPicPr>
          <p:nvPr/>
        </p:nvPicPr>
        <p:blipFill>
          <a:blip r:embed="rId2" cstate="print"/>
          <a:srcRect/>
          <a:stretch>
            <a:fillRect/>
          </a:stretch>
        </p:blipFill>
        <p:spPr bwMode="auto">
          <a:xfrm>
            <a:off x="0" y="0"/>
            <a:ext cx="4038600" cy="2776538"/>
          </a:xfrm>
          <a:prstGeom prst="rect">
            <a:avLst/>
          </a:prstGeom>
          <a:noFill/>
          <a:ln w="9525">
            <a:noFill/>
            <a:miter lim="800000"/>
            <a:headEnd/>
            <a:tailEnd/>
          </a:ln>
        </p:spPr>
      </p:pic>
      <p:pic>
        <p:nvPicPr>
          <p:cNvPr id="35843" name="Picture 4"/>
          <p:cNvPicPr>
            <a:picLocks noChangeAspect="1" noChangeArrowheads="1"/>
          </p:cNvPicPr>
          <p:nvPr/>
        </p:nvPicPr>
        <p:blipFill>
          <a:blip r:embed="rId3" cstate="print"/>
          <a:srcRect/>
          <a:stretch>
            <a:fillRect/>
          </a:stretch>
        </p:blipFill>
        <p:spPr bwMode="auto">
          <a:xfrm>
            <a:off x="5715000" y="4572000"/>
            <a:ext cx="3429000" cy="2286000"/>
          </a:xfrm>
          <a:prstGeom prst="rect">
            <a:avLst/>
          </a:prstGeom>
          <a:noFill/>
          <a:ln w="9525">
            <a:noFill/>
            <a:miter lim="800000"/>
            <a:headEnd/>
            <a:tailEnd/>
          </a:ln>
        </p:spPr>
      </p:pic>
      <p:sp>
        <p:nvSpPr>
          <p:cNvPr id="35844" name="Rectangle 5"/>
          <p:cNvSpPr>
            <a:spLocks noChangeArrowheads="1"/>
          </p:cNvSpPr>
          <p:nvPr/>
        </p:nvSpPr>
        <p:spPr bwMode="auto">
          <a:xfrm>
            <a:off x="4495800" y="533400"/>
            <a:ext cx="3438525" cy="1187450"/>
          </a:xfrm>
          <a:prstGeom prst="rect">
            <a:avLst/>
          </a:prstGeom>
          <a:noFill/>
          <a:ln w="9525">
            <a:noFill/>
            <a:miter lim="800000"/>
            <a:headEnd/>
            <a:tailEnd/>
          </a:ln>
        </p:spPr>
        <p:txBody>
          <a:bodyPr>
            <a:spAutoFit/>
          </a:bodyPr>
          <a:lstStyle/>
          <a:p>
            <a:r>
              <a:rPr lang="en-US" i="1"/>
              <a:t>Ambystoma mexicanum</a:t>
            </a:r>
          </a:p>
          <a:p>
            <a:r>
              <a:rPr lang="pt-BR"/>
              <a:t>Não secreta mas responde a tirotropina</a:t>
            </a:r>
            <a:endParaRPr lang="en-US"/>
          </a:p>
        </p:txBody>
      </p:sp>
      <p:sp>
        <p:nvSpPr>
          <p:cNvPr id="35845" name="Rectangle 6"/>
          <p:cNvSpPr>
            <a:spLocks noChangeArrowheads="1"/>
          </p:cNvSpPr>
          <p:nvPr/>
        </p:nvSpPr>
        <p:spPr bwMode="auto">
          <a:xfrm>
            <a:off x="2362200" y="6035675"/>
            <a:ext cx="3386138" cy="822325"/>
          </a:xfrm>
          <a:prstGeom prst="rect">
            <a:avLst/>
          </a:prstGeom>
          <a:noFill/>
          <a:ln w="9525">
            <a:noFill/>
            <a:miter lim="800000"/>
            <a:headEnd/>
            <a:tailEnd/>
          </a:ln>
        </p:spPr>
        <p:txBody>
          <a:bodyPr>
            <a:spAutoFit/>
          </a:bodyPr>
          <a:lstStyle/>
          <a:p>
            <a:pPr algn="r"/>
            <a:r>
              <a:rPr lang="en-US"/>
              <a:t>Necturus</a:t>
            </a:r>
          </a:p>
          <a:p>
            <a:pPr algn="r"/>
            <a:r>
              <a:rPr lang="pt-BR"/>
              <a:t>Não responde</a:t>
            </a:r>
            <a:endParaRPr lang="en-US"/>
          </a:p>
        </p:txBody>
      </p:sp>
      <p:pic>
        <p:nvPicPr>
          <p:cNvPr id="35846" name="Picture 7"/>
          <p:cNvPicPr>
            <a:picLocks noChangeAspect="1" noChangeArrowheads="1"/>
          </p:cNvPicPr>
          <p:nvPr/>
        </p:nvPicPr>
        <p:blipFill>
          <a:blip r:embed="rId4" cstate="print"/>
          <a:srcRect/>
          <a:stretch>
            <a:fillRect/>
          </a:stretch>
        </p:blipFill>
        <p:spPr bwMode="auto">
          <a:xfrm>
            <a:off x="0" y="5124450"/>
            <a:ext cx="2314575" cy="1733550"/>
          </a:xfrm>
          <a:prstGeom prst="rect">
            <a:avLst/>
          </a:prstGeom>
          <a:noFill/>
          <a:ln w="9525">
            <a:noFill/>
            <a:miter lim="800000"/>
            <a:headEnd/>
            <a:tailEnd/>
          </a:ln>
        </p:spPr>
      </p:pic>
      <p:sp>
        <p:nvSpPr>
          <p:cNvPr id="35847" name="Rectangle 8"/>
          <p:cNvSpPr>
            <a:spLocks noChangeArrowheads="1"/>
          </p:cNvSpPr>
          <p:nvPr/>
        </p:nvSpPr>
        <p:spPr bwMode="auto">
          <a:xfrm>
            <a:off x="2209800" y="4648200"/>
            <a:ext cx="2514600" cy="822325"/>
          </a:xfrm>
          <a:prstGeom prst="rect">
            <a:avLst/>
          </a:prstGeom>
          <a:noFill/>
          <a:ln w="9525">
            <a:noFill/>
            <a:miter lim="800000"/>
            <a:headEnd/>
            <a:tailEnd/>
          </a:ln>
        </p:spPr>
        <p:txBody>
          <a:bodyPr>
            <a:spAutoFit/>
          </a:bodyPr>
          <a:lstStyle/>
          <a:p>
            <a:r>
              <a:rPr lang="pt-BR"/>
              <a:t>Siren</a:t>
            </a:r>
          </a:p>
          <a:p>
            <a:r>
              <a:rPr lang="pt-BR"/>
              <a:t>Não responde</a:t>
            </a:r>
            <a:endParaRPr lang="en-US"/>
          </a:p>
        </p:txBody>
      </p:sp>
      <p:pic>
        <p:nvPicPr>
          <p:cNvPr id="35848" name="Picture 9"/>
          <p:cNvPicPr>
            <a:picLocks noChangeAspect="1" noChangeArrowheads="1"/>
          </p:cNvPicPr>
          <p:nvPr/>
        </p:nvPicPr>
        <p:blipFill>
          <a:blip r:embed="rId5" cstate="print"/>
          <a:srcRect/>
          <a:stretch>
            <a:fillRect/>
          </a:stretch>
        </p:blipFill>
        <p:spPr bwMode="auto">
          <a:xfrm>
            <a:off x="2333625" y="2743200"/>
            <a:ext cx="6810375" cy="1790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6" name="Picture 3"/>
          <p:cNvPicPr>
            <a:picLocks noChangeAspect="1" noChangeArrowheads="1"/>
          </p:cNvPicPr>
          <p:nvPr/>
        </p:nvPicPr>
        <p:blipFill>
          <a:blip r:embed="rId2" cstate="print"/>
          <a:srcRect/>
          <a:stretch>
            <a:fillRect/>
          </a:stretch>
        </p:blipFill>
        <p:spPr bwMode="auto">
          <a:xfrm>
            <a:off x="0" y="0"/>
            <a:ext cx="8901113" cy="3911600"/>
          </a:xfrm>
          <a:prstGeom prst="rect">
            <a:avLst/>
          </a:prstGeom>
          <a:noFill/>
          <a:ln w="9525">
            <a:noFill/>
            <a:miter lim="800000"/>
            <a:headEnd/>
            <a:tailEnd/>
          </a:ln>
        </p:spPr>
      </p:pic>
      <p:sp>
        <p:nvSpPr>
          <p:cNvPr id="36867" name="Rectangle 4"/>
          <p:cNvSpPr>
            <a:spLocks noChangeArrowheads="1"/>
          </p:cNvSpPr>
          <p:nvPr/>
        </p:nvSpPr>
        <p:spPr bwMode="auto">
          <a:xfrm>
            <a:off x="0" y="3413125"/>
            <a:ext cx="9144000" cy="3444875"/>
          </a:xfrm>
          <a:prstGeom prst="rect">
            <a:avLst/>
          </a:prstGeom>
          <a:noFill/>
          <a:ln w="9525">
            <a:noFill/>
            <a:miter lim="800000"/>
            <a:headEnd/>
            <a:tailEnd/>
          </a:ln>
        </p:spPr>
        <p:txBody>
          <a:bodyPr anchor="ctr">
            <a:spAutoFit/>
          </a:bodyPr>
          <a:lstStyle/>
          <a:p>
            <a:r>
              <a:rPr lang="en-US" sz="2000">
                <a:solidFill>
                  <a:schemeClr val="tx1"/>
                </a:solidFill>
              </a:rPr>
              <a:t>Stages along the hypothalamus-pituitary-thyroid axis of</a:t>
            </a:r>
          </a:p>
          <a:p>
            <a:r>
              <a:rPr lang="en-US" sz="2000">
                <a:solidFill>
                  <a:schemeClr val="tx1"/>
                </a:solidFill>
              </a:rPr>
              <a:t> salamanders at which various species are thought to have blocked metamorphosis. Normally, thyrotropin-releasing factor from the hypothalamus causes the release of thyrotropin from the pituitary. Thyrotropin causes the thyroid gland to synthesize and release T3 and T4. These thyroid hormones bind to their receptors in competent tissues. </a:t>
            </a:r>
            <a:r>
              <a:rPr lang="en-US" sz="2000" i="1">
                <a:solidFill>
                  <a:schemeClr val="tx1"/>
                </a:solidFill>
              </a:rPr>
              <a:t>Ambystoma tigrinum</a:t>
            </a:r>
            <a:r>
              <a:rPr lang="en-US" sz="2000">
                <a:solidFill>
                  <a:schemeClr val="tx1"/>
                </a:solidFill>
              </a:rPr>
              <a:t> and </a:t>
            </a:r>
            <a:r>
              <a:rPr lang="en-US" sz="2000" i="1">
                <a:solidFill>
                  <a:schemeClr val="tx1"/>
                </a:solidFill>
              </a:rPr>
              <a:t>A. gracile</a:t>
            </a:r>
            <a:r>
              <a:rPr lang="en-US" sz="2000">
                <a:solidFill>
                  <a:schemeClr val="tx1"/>
                </a:solidFill>
              </a:rPr>
              <a:t> have defects in thyrotropin-releasing hormone, while </a:t>
            </a:r>
            <a:r>
              <a:rPr lang="en-US" sz="2000" i="1">
                <a:solidFill>
                  <a:schemeClr val="tx1"/>
                </a:solidFill>
              </a:rPr>
              <a:t>A. mexicanum</a:t>
            </a:r>
            <a:r>
              <a:rPr lang="en-US" sz="2000">
                <a:solidFill>
                  <a:schemeClr val="tx1"/>
                </a:solidFill>
              </a:rPr>
              <a:t> has a defect in thyrotropin production. </a:t>
            </a:r>
            <a:r>
              <a:rPr lang="en-US" sz="2000" i="1">
                <a:solidFill>
                  <a:schemeClr val="tx1"/>
                </a:solidFill>
              </a:rPr>
              <a:t>Eurycea,Necturus,</a:t>
            </a:r>
            <a:r>
              <a:rPr lang="en-US" sz="2000">
                <a:solidFill>
                  <a:schemeClr val="tx1"/>
                </a:solidFill>
              </a:rPr>
              <a:t> and </a:t>
            </a:r>
            <a:r>
              <a:rPr lang="en-US" sz="2000" i="1">
                <a:solidFill>
                  <a:schemeClr val="tx1"/>
                </a:solidFill>
              </a:rPr>
              <a:t>Siren</a:t>
            </a:r>
            <a:r>
              <a:rPr lang="en-US" sz="2000">
                <a:solidFill>
                  <a:schemeClr val="tx1"/>
                </a:solidFill>
              </a:rPr>
              <a:t> appear to have a receptor defect in the thyroid hormone-responsive tissues. </a:t>
            </a:r>
            <a:r>
              <a:rPr lang="en-US" sz="2000" i="1">
                <a:solidFill>
                  <a:schemeClr val="tx1"/>
                </a:solidFill>
              </a:rPr>
              <a:t>Eurycea</a:t>
            </a:r>
            <a:r>
              <a:rPr lang="en-US" sz="2000">
                <a:solidFill>
                  <a:schemeClr val="tx1"/>
                </a:solidFill>
              </a:rPr>
              <a:t> will metamorphose when exposed to extremely high concentrations of thyroxine, while </a:t>
            </a:r>
            <a:r>
              <a:rPr lang="en-US" sz="2000" i="1">
                <a:solidFill>
                  <a:schemeClr val="tx1"/>
                </a:solidFill>
              </a:rPr>
              <a:t>Necturus</a:t>
            </a:r>
            <a:r>
              <a:rPr lang="en-US" sz="2000">
                <a:solidFill>
                  <a:schemeClr val="tx1"/>
                </a:solidFill>
              </a:rPr>
              <a:t> and </a:t>
            </a:r>
            <a:r>
              <a:rPr lang="en-US" sz="2000" i="1">
                <a:solidFill>
                  <a:schemeClr val="tx1"/>
                </a:solidFill>
              </a:rPr>
              <a:t>Siren</a:t>
            </a:r>
            <a:r>
              <a:rPr lang="en-US" sz="2000">
                <a:solidFill>
                  <a:schemeClr val="tx1"/>
                </a:solidFill>
              </a:rPr>
              <a:t> do not respond to any dose. (After </a:t>
            </a:r>
            <a:r>
              <a:rPr lang="en-US" sz="2000" u="sng">
                <a:solidFill>
                  <a:schemeClr val="tx1"/>
                </a:solidFill>
                <a:hlinkClick r:id="rId3"/>
              </a:rPr>
              <a:t>Frieden 1981</a:t>
            </a:r>
            <a:r>
              <a:rPr lang="en-US" sz="2000">
                <a:solidFill>
                  <a:schemeClr val="tx1"/>
                </a:solidFill>
              </a:rPr>
              <a:t>.)</a:t>
            </a:r>
            <a:r>
              <a:rPr lang="en-US" sz="2000"/>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3"/>
          <p:cNvPicPr>
            <a:picLocks noChangeAspect="1" noChangeArrowheads="1"/>
          </p:cNvPicPr>
          <p:nvPr/>
        </p:nvPicPr>
        <p:blipFill>
          <a:blip r:embed="rId2" cstate="print"/>
          <a:srcRect/>
          <a:stretch>
            <a:fillRect/>
          </a:stretch>
        </p:blipFill>
        <p:spPr bwMode="auto">
          <a:xfrm>
            <a:off x="0" y="0"/>
            <a:ext cx="3124200" cy="2676525"/>
          </a:xfrm>
          <a:prstGeom prst="rect">
            <a:avLst/>
          </a:prstGeom>
          <a:noFill/>
          <a:ln w="9525">
            <a:noFill/>
            <a:miter lim="800000"/>
            <a:headEnd/>
            <a:tailEnd/>
          </a:ln>
        </p:spPr>
      </p:pic>
      <p:sp>
        <p:nvSpPr>
          <p:cNvPr id="37891" name="Rectangle 4"/>
          <p:cNvSpPr>
            <a:spLocks noChangeArrowheads="1"/>
          </p:cNvSpPr>
          <p:nvPr/>
        </p:nvSpPr>
        <p:spPr bwMode="auto">
          <a:xfrm>
            <a:off x="0" y="2971800"/>
            <a:ext cx="9144000" cy="3416300"/>
          </a:xfrm>
          <a:prstGeom prst="rect">
            <a:avLst/>
          </a:prstGeom>
          <a:noFill/>
          <a:ln w="9525">
            <a:noFill/>
            <a:miter lim="800000"/>
            <a:headEnd/>
            <a:tailEnd/>
          </a:ln>
        </p:spPr>
        <p:txBody>
          <a:bodyPr>
            <a:spAutoFit/>
          </a:bodyPr>
          <a:lstStyle/>
          <a:p>
            <a:pPr algn="ctr"/>
            <a:r>
              <a:rPr lang="pt-BR" b="1">
                <a:latin typeface="Times New Roman" pitchFamily="18" charset="0"/>
              </a:rPr>
              <a:t>PROGÊNESE – somático normal, reprodutivo acelerado</a:t>
            </a:r>
          </a:p>
          <a:p>
            <a:pPr algn="ctr"/>
            <a:endParaRPr lang="en-US" b="1">
              <a:latin typeface="Times New Roman" pitchFamily="18" charset="0"/>
            </a:endParaRPr>
          </a:p>
          <a:p>
            <a:r>
              <a:rPr lang="en-US">
                <a:latin typeface="Garamond" pitchFamily="18" charset="0"/>
              </a:rPr>
              <a:t>Figure 22.17. Salamander heterochrony. The progenesis of limb development in </a:t>
            </a:r>
            <a:r>
              <a:rPr lang="en-US" i="1">
                <a:latin typeface="Garamond" pitchFamily="18" charset="0"/>
              </a:rPr>
              <a:t>Bolitoglossa</a:t>
            </a:r>
            <a:r>
              <a:rPr lang="en-US">
                <a:latin typeface="Garamond" pitchFamily="18" charset="0"/>
              </a:rPr>
              <a:t> can create a tree-climbing salamander. (A) Foot of an adult </a:t>
            </a:r>
            <a:r>
              <a:rPr lang="en-US" i="1">
                <a:latin typeface="Garamond" pitchFamily="18" charset="0"/>
              </a:rPr>
              <a:t>B. rostratus</a:t>
            </a:r>
            <a:r>
              <a:rPr lang="en-US">
                <a:latin typeface="Garamond" pitchFamily="18" charset="0"/>
              </a:rPr>
              <a:t>, a terrestrial salamander. (B) Foot of an adult </a:t>
            </a:r>
            <a:r>
              <a:rPr lang="en-US" i="1">
                <a:latin typeface="Garamond" pitchFamily="18" charset="0"/>
              </a:rPr>
              <a:t>B. occidentalis</a:t>
            </a:r>
            <a:r>
              <a:rPr lang="en-US">
                <a:latin typeface="Garamond" pitchFamily="18" charset="0"/>
              </a:rPr>
              <a:t>, an arboreal salamander. The feet, skull, and body size of </a:t>
            </a:r>
            <a:r>
              <a:rPr lang="en-US" i="1">
                <a:latin typeface="Garamond" pitchFamily="18" charset="0"/>
              </a:rPr>
              <a:t>B. occidentalis</a:t>
            </a:r>
            <a:r>
              <a:rPr lang="en-US">
                <a:latin typeface="Garamond" pitchFamily="18" charset="0"/>
              </a:rPr>
              <a:t> adults resemble those of juvenile </a:t>
            </a:r>
            <a:r>
              <a:rPr lang="en-US" i="1">
                <a:latin typeface="Garamond" pitchFamily="18" charset="0"/>
              </a:rPr>
              <a:t>B. rostratus</a:t>
            </a:r>
            <a:r>
              <a:rPr lang="en-US">
                <a:latin typeface="Garamond" pitchFamily="18" charset="0"/>
              </a:rPr>
              <a:t>. Since the digits have not expanded past the webbing, the feet can produce suction to climb trees. (After Alberch and Alberch 1981.) </a:t>
            </a:r>
          </a:p>
        </p:txBody>
      </p:sp>
      <p:pic>
        <p:nvPicPr>
          <p:cNvPr id="37892" name="Picture 8" descr="Bolitoglossa occidentalis.jpg"/>
          <p:cNvPicPr>
            <a:picLocks noChangeAspect="1" noChangeArrowheads="1"/>
          </p:cNvPicPr>
          <p:nvPr/>
        </p:nvPicPr>
        <p:blipFill>
          <a:blip r:embed="rId3" cstate="print"/>
          <a:srcRect/>
          <a:stretch>
            <a:fillRect/>
          </a:stretch>
        </p:blipFill>
        <p:spPr bwMode="auto">
          <a:xfrm>
            <a:off x="4594225" y="0"/>
            <a:ext cx="4549775" cy="2932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8" name="Picture 6"/>
          <p:cNvPicPr>
            <a:picLocks noChangeAspect="1" noChangeArrowheads="1"/>
          </p:cNvPicPr>
          <p:nvPr/>
        </p:nvPicPr>
        <p:blipFill>
          <a:blip r:embed="rId2" cstate="print"/>
          <a:srcRect/>
          <a:stretch>
            <a:fillRect/>
          </a:stretch>
        </p:blipFill>
        <p:spPr bwMode="auto">
          <a:xfrm>
            <a:off x="304800" y="-225275"/>
            <a:ext cx="8567738" cy="70832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9" descr="Image:Ernst Haeckel 1860.jpg">
            <a:hlinkClick r:id="rId2"/>
          </p:cNvPr>
          <p:cNvPicPr>
            <a:picLocks noChangeAspect="1" noChangeArrowheads="1"/>
          </p:cNvPicPr>
          <p:nvPr/>
        </p:nvPicPr>
        <p:blipFill>
          <a:blip r:embed="rId3" cstate="print"/>
          <a:srcRect/>
          <a:stretch>
            <a:fillRect/>
          </a:stretch>
        </p:blipFill>
        <p:spPr bwMode="auto">
          <a:xfrm>
            <a:off x="5943600" y="2505075"/>
            <a:ext cx="2819400" cy="4352925"/>
          </a:xfrm>
          <a:prstGeom prst="rect">
            <a:avLst/>
          </a:prstGeom>
          <a:noFill/>
          <a:ln w="9525">
            <a:noFill/>
            <a:miter lim="800000"/>
            <a:headEnd/>
            <a:tailEnd/>
          </a:ln>
        </p:spPr>
      </p:pic>
      <p:sp>
        <p:nvSpPr>
          <p:cNvPr id="20483" name="Rectangle 2"/>
          <p:cNvSpPr>
            <a:spLocks noChangeArrowheads="1"/>
          </p:cNvSpPr>
          <p:nvPr/>
        </p:nvSpPr>
        <p:spPr bwMode="auto">
          <a:xfrm>
            <a:off x="0" y="228600"/>
            <a:ext cx="8915400" cy="2620963"/>
          </a:xfrm>
          <a:prstGeom prst="rect">
            <a:avLst/>
          </a:prstGeom>
          <a:noFill/>
          <a:ln w="9525">
            <a:noFill/>
            <a:miter lim="800000"/>
            <a:headEnd/>
            <a:tailEnd/>
          </a:ln>
        </p:spPr>
        <p:txBody>
          <a:bodyPr>
            <a:spAutoFit/>
          </a:bodyPr>
          <a:lstStyle/>
          <a:p>
            <a:pPr algn="ctr">
              <a:spcBef>
                <a:spcPts val="500"/>
              </a:spcBef>
              <a:spcAft>
                <a:spcPts val="500"/>
              </a:spcAft>
            </a:pPr>
            <a:r>
              <a:rPr lang="pt-PT" sz="4400"/>
              <a:t>“Lei Biogenética” – Ernest Haeckel (1866) – A ontogenia Recapitula a Filogenia (Recapitulação)</a:t>
            </a:r>
            <a:endParaRPr lang="pt-PT"/>
          </a:p>
          <a:p>
            <a:pPr>
              <a:spcBef>
                <a:spcPts val="500"/>
              </a:spcBef>
              <a:spcAft>
                <a:spcPts val="500"/>
              </a:spcAft>
            </a:pPr>
            <a:endParaRPr lang="pt-PT"/>
          </a:p>
        </p:txBody>
      </p:sp>
      <p:pic>
        <p:nvPicPr>
          <p:cNvPr id="20484" name="Picture 3"/>
          <p:cNvPicPr>
            <a:picLocks noChangeAspect="1" noChangeArrowheads="1"/>
          </p:cNvPicPr>
          <p:nvPr/>
        </p:nvPicPr>
        <p:blipFill>
          <a:blip r:embed="rId4" cstate="print"/>
          <a:srcRect/>
          <a:stretch>
            <a:fillRect/>
          </a:stretch>
        </p:blipFill>
        <p:spPr bwMode="auto">
          <a:xfrm>
            <a:off x="0" y="2514600"/>
            <a:ext cx="3090863" cy="4343400"/>
          </a:xfrm>
          <a:prstGeom prst="rect">
            <a:avLst/>
          </a:prstGeom>
          <a:noFill/>
          <a:ln w="9525">
            <a:noFill/>
            <a:miter lim="800000"/>
            <a:headEnd/>
            <a:tailEnd/>
          </a:ln>
        </p:spPr>
      </p:pic>
      <p:pic>
        <p:nvPicPr>
          <p:cNvPr id="165895" name="Picture 7" descr="Image:Haeckel drawings.jpg">
            <a:hlinkClick r:id="rId5"/>
          </p:cNvPr>
          <p:cNvPicPr>
            <a:picLocks noChangeAspect="1" noChangeArrowheads="1"/>
          </p:cNvPicPr>
          <p:nvPr/>
        </p:nvPicPr>
        <p:blipFill>
          <a:blip r:embed="rId6" cstate="print"/>
          <a:srcRect/>
          <a:stretch>
            <a:fillRect/>
          </a:stretch>
        </p:blipFill>
        <p:spPr bwMode="auto">
          <a:xfrm>
            <a:off x="2609850" y="1143000"/>
            <a:ext cx="6534150" cy="5715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5895"/>
                                        </p:tgtEl>
                                        <p:attrNameLst>
                                          <p:attrName>style.visibility</p:attrName>
                                        </p:attrNameLst>
                                      </p:cBhvr>
                                      <p:to>
                                        <p:strVal val="visible"/>
                                      </p:to>
                                    </p:set>
                                    <p:anim calcmode="lin" valueType="num">
                                      <p:cBhvr additive="base">
                                        <p:cTn id="7" dur="500" fill="hold"/>
                                        <p:tgtEl>
                                          <p:spTgt spid="165895"/>
                                        </p:tgtEl>
                                        <p:attrNameLst>
                                          <p:attrName>ppt_x</p:attrName>
                                        </p:attrNameLst>
                                      </p:cBhvr>
                                      <p:tavLst>
                                        <p:tav tm="0">
                                          <p:val>
                                            <p:strVal val="#ppt_x"/>
                                          </p:val>
                                        </p:tav>
                                        <p:tav tm="100000">
                                          <p:val>
                                            <p:strVal val="#ppt_x"/>
                                          </p:val>
                                        </p:tav>
                                      </p:tavLst>
                                    </p:anim>
                                    <p:anim calcmode="lin" valueType="num">
                                      <p:cBhvr additive="base">
                                        <p:cTn id="8" dur="500" fill="hold"/>
                                        <p:tgtEl>
                                          <p:spTgt spid="1658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65895"/>
                                        </p:tgtEl>
                                        <p:attrNameLst>
                                          <p:attrName>ppt_x</p:attrName>
                                        </p:attrNameLst>
                                      </p:cBhvr>
                                      <p:tavLst>
                                        <p:tav tm="0">
                                          <p:val>
                                            <p:strVal val="ppt_x"/>
                                          </p:val>
                                        </p:tav>
                                        <p:tav tm="100000">
                                          <p:val>
                                            <p:strVal val="ppt_x"/>
                                          </p:val>
                                        </p:tav>
                                      </p:tavLst>
                                    </p:anim>
                                    <p:anim calcmode="lin" valueType="num">
                                      <p:cBhvr additive="base">
                                        <p:cTn id="13" dur="500"/>
                                        <p:tgtEl>
                                          <p:spTgt spid="165895"/>
                                        </p:tgtEl>
                                        <p:attrNameLst>
                                          <p:attrName>ppt_y</p:attrName>
                                        </p:attrNameLst>
                                      </p:cBhvr>
                                      <p:tavLst>
                                        <p:tav tm="0">
                                          <p:val>
                                            <p:strVal val="ppt_y"/>
                                          </p:val>
                                        </p:tav>
                                        <p:tav tm="100000">
                                          <p:val>
                                            <p:strVal val="1+ppt_h/2"/>
                                          </p:val>
                                        </p:tav>
                                      </p:tavLst>
                                    </p:anim>
                                    <p:set>
                                      <p:cBhvr>
                                        <p:cTn id="14" dur="1" fill="hold">
                                          <p:stCondLst>
                                            <p:cond delay="499"/>
                                          </p:stCondLst>
                                        </p:cTn>
                                        <p:tgtEl>
                                          <p:spTgt spid="16589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0" y="0"/>
            <a:ext cx="8915400" cy="1533525"/>
          </a:xfrm>
          <a:prstGeom prst="rect">
            <a:avLst/>
          </a:prstGeom>
          <a:noFill/>
          <a:ln w="9525">
            <a:noFill/>
            <a:miter lim="800000"/>
            <a:headEnd/>
            <a:tailEnd/>
          </a:ln>
        </p:spPr>
        <p:txBody>
          <a:bodyPr>
            <a:spAutoFit/>
          </a:bodyPr>
          <a:lstStyle/>
          <a:p>
            <a:pPr algn="ctr">
              <a:spcBef>
                <a:spcPts val="500"/>
              </a:spcBef>
              <a:spcAft>
                <a:spcPts val="500"/>
              </a:spcAft>
            </a:pPr>
            <a:r>
              <a:rPr lang="pt-PT" sz="3000" dirty="0"/>
              <a:t>Heterocronia</a:t>
            </a:r>
          </a:p>
          <a:p>
            <a:pPr algn="ctr">
              <a:spcBef>
                <a:spcPts val="500"/>
              </a:spcBef>
              <a:spcAft>
                <a:spcPts val="500"/>
              </a:spcAft>
            </a:pPr>
            <a:endParaRPr lang="pt-PT" dirty="0"/>
          </a:p>
          <a:p>
            <a:pPr>
              <a:spcBef>
                <a:spcPts val="500"/>
              </a:spcBef>
              <a:spcAft>
                <a:spcPts val="500"/>
              </a:spcAft>
            </a:pPr>
            <a:endParaRPr lang="pt-PT" dirty="0"/>
          </a:p>
        </p:txBody>
      </p:sp>
      <p:graphicFrame>
        <p:nvGraphicFramePr>
          <p:cNvPr id="172426" name="Group 394"/>
          <p:cNvGraphicFramePr>
            <a:graphicFrameLocks noGrp="1"/>
          </p:cNvGraphicFramePr>
          <p:nvPr/>
        </p:nvGraphicFramePr>
        <p:xfrm>
          <a:off x="38100" y="533400"/>
          <a:ext cx="9067800" cy="4998720"/>
        </p:xfrm>
        <a:graphic>
          <a:graphicData uri="http://schemas.openxmlformats.org/drawingml/2006/table">
            <a:tbl>
              <a:tblPr/>
              <a:tblGrid>
                <a:gridCol w="1638300"/>
                <a:gridCol w="1905000"/>
                <a:gridCol w="2286000"/>
                <a:gridCol w="3238500"/>
              </a:tblGrid>
              <a:tr h="1143000">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00"/>
                          </a:solidFill>
                          <a:effectLst/>
                          <a:latin typeface="Arial" charset="0"/>
                          <a:cs typeface="Arial" charset="0"/>
                        </a:rPr>
                        <a:t>Tempo do </a:t>
                      </a:r>
                      <a:r>
                        <a:rPr kumimoji="0" lang="en-US" sz="2400" b="0" i="0" u="none" strike="noStrike" cap="none" normalizeH="0" baseline="0" dirty="0" err="1" smtClean="0">
                          <a:ln>
                            <a:noFill/>
                          </a:ln>
                          <a:solidFill>
                            <a:srgbClr val="FFFF00"/>
                          </a:solidFill>
                          <a:effectLst/>
                          <a:latin typeface="Arial" charset="0"/>
                          <a:cs typeface="Arial" charset="0"/>
                        </a:rPr>
                        <a:t>desenvol-vimento</a:t>
                      </a:r>
                      <a:endParaRPr kumimoji="0" lang="en-US" sz="2400" b="0" i="0" u="none" strike="noStrike" cap="none" normalizeH="0" baseline="0" dirty="0" smtClean="0">
                        <a:ln>
                          <a:noFill/>
                        </a:ln>
                        <a:solidFill>
                          <a:schemeClr val="tx1"/>
                        </a:solidFill>
                        <a:effectLst/>
                        <a:latin typeface="Times New Roman" pitchFamily="18" charset="0"/>
                      </a:endParaRPr>
                    </a:p>
                  </a:txBody>
                  <a:tcPr anchor="b" horzOverflow="overflow">
                    <a:lnL cap="flat">
                      <a:noFill/>
                    </a:lnL>
                    <a:lnR>
                      <a:noFill/>
                    </a:lnR>
                    <a:lnT w="12700" cap="flat" cmpd="sng" algn="ctr">
                      <a:solidFill>
                        <a:srgbClr val="FFFF99"/>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FFFF00"/>
                          </a:solidFill>
                          <a:effectLst/>
                          <a:latin typeface="Arial" charset="0"/>
                          <a:cs typeface="Arial" charset="0"/>
                        </a:rPr>
                        <a:t> </a:t>
                      </a:r>
                      <a:endParaRPr kumimoji="0" lang="en-US" sz="2400" b="0" i="0" u="none" strike="noStrike" cap="none" normalizeH="0" baseline="0" dirty="0" smtClean="0">
                        <a:ln>
                          <a:noFill/>
                        </a:ln>
                        <a:solidFill>
                          <a:schemeClr val="tx1"/>
                        </a:solidFill>
                        <a:effectLst/>
                        <a:latin typeface="Times New Roman" pitchFamily="18" charset="0"/>
                      </a:endParaRPr>
                    </a:p>
                  </a:txBody>
                  <a:tcPr anchor="b" horzOverflow="overflow">
                    <a:lnL>
                      <a:noFill/>
                    </a:lnL>
                    <a:lnR>
                      <a:noFill/>
                    </a:lnR>
                    <a:lnT w="12700" cap="flat" cmpd="sng" algn="ctr">
                      <a:solidFill>
                        <a:srgbClr val="FFFF99"/>
                      </a:solidFill>
                      <a:prstDash val="solid"/>
                      <a:round/>
                      <a:headEnd type="none" w="med" len="med"/>
                      <a:tailEnd type="none" w="med" len="med"/>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00"/>
                          </a:solidFill>
                          <a:effectLst/>
                          <a:latin typeface="Arial" charset="0"/>
                          <a:cs typeface="Arial" charset="0"/>
                        </a:rPr>
                        <a:t>Nome do processo evolutivo</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w="12700" cap="flat" cmpd="sng" algn="ctr">
                      <a:solidFill>
                        <a:srgbClr val="FFFF99"/>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00"/>
                          </a:solidFill>
                          <a:effectLst/>
                          <a:latin typeface="Arial" charset="0"/>
                          <a:cs typeface="Arial" charset="0"/>
                        </a:rPr>
                        <a:t>Resultado morfológico</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a:noFill/>
                    </a:lnL>
                    <a:lnR cap="flat">
                      <a:noFill/>
                    </a:lnR>
                    <a:lnT w="12700" cap="flat" cmpd="sng" algn="ctr">
                      <a:solidFill>
                        <a:srgbClr val="FFFF99"/>
                      </a:solidFill>
                      <a:prstDash val="solid"/>
                      <a:round/>
                      <a:headEnd type="none" w="med" len="med"/>
                      <a:tailEnd type="none" w="med" len="med"/>
                    </a:lnT>
                    <a:lnB>
                      <a:noFill/>
                    </a:lnB>
                    <a:lnTlToBr>
                      <a:noFill/>
                    </a:lnTlToBr>
                    <a:lnBlToTr>
                      <a:noFill/>
                    </a:lnBlToTr>
                    <a:noFill/>
                  </a:tcPr>
                </a:tc>
              </a:tr>
              <a:tr h="457200">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00"/>
                          </a:solidFill>
                          <a:effectLst/>
                          <a:latin typeface="Arial" charset="0"/>
                          <a:cs typeface="Arial" charset="0"/>
                        </a:rPr>
                        <a:t>Somático</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cap="flat">
                      <a:noFill/>
                    </a:lnL>
                    <a:lnR>
                      <a:noFill/>
                    </a:lnR>
                    <a:lnT w="12700" cap="flat" cmpd="sng" algn="ctr">
                      <a:solidFill>
                        <a:srgbClr val="FFFFCC"/>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00"/>
                          </a:solidFill>
                          <a:effectLst/>
                          <a:latin typeface="Arial" charset="0"/>
                          <a:cs typeface="Arial" charset="0"/>
                        </a:rPr>
                        <a:t>Reprodutivo</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w="12700" cap="flat" cmpd="sng" algn="ctr">
                      <a:solidFill>
                        <a:srgbClr val="FFFFCC"/>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8" charset="0"/>
                      </a:endParaRPr>
                    </a:p>
                  </a:txBody>
                  <a:tcPr anchor="b" horzOverflow="overflow">
                    <a:lnL>
                      <a:noFill/>
                    </a:lnL>
                    <a:lnR cap="flat">
                      <a:noFill/>
                    </a:lnR>
                    <a:lnT>
                      <a:noFill/>
                    </a:lnT>
                    <a:lnB>
                      <a:noFill/>
                    </a:lnB>
                    <a:lnTlToBr>
                      <a:noFill/>
                    </a:lnTlToBr>
                    <a:lnBlToTr>
                      <a:noFill/>
                    </a:lnBlToTr>
                    <a:noFill/>
                  </a:tcPr>
                </a:tc>
              </a:tr>
              <a:tr h="762000">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accent1"/>
                          </a:solidFill>
                          <a:effectLst/>
                          <a:latin typeface="Arial" charset="0"/>
                          <a:cs typeface="Arial" charset="0"/>
                        </a:rPr>
                        <a:t>Acelerado</a:t>
                      </a:r>
                      <a:endParaRPr kumimoji="0" lang="en-US" sz="2400" b="0" i="0" u="none" strike="noStrike" cap="none" normalizeH="0" baseline="0" smtClean="0">
                        <a:ln>
                          <a:noFill/>
                        </a:ln>
                        <a:solidFill>
                          <a:schemeClr val="accent1"/>
                        </a:solidFill>
                        <a:effectLst/>
                        <a:latin typeface="Times New Roman" pitchFamily="18"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accent1"/>
                          </a:solidFill>
                          <a:effectLst/>
                          <a:latin typeface="Arial" charset="0"/>
                          <a:cs typeface="Arial" charset="0"/>
                        </a:rPr>
                        <a:t>Inalterado</a:t>
                      </a:r>
                      <a:endParaRPr kumimoji="0" lang="en-US" sz="2400" b="0" i="0" u="none" strike="noStrike" cap="none" normalizeH="0" baseline="0" smtClean="0">
                        <a:ln>
                          <a:noFill/>
                        </a:ln>
                        <a:solidFill>
                          <a:schemeClr val="accent1"/>
                        </a:solidFill>
                        <a:effectLst/>
                        <a:latin typeface="Times New Roman" pitchFamily="18"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FF0000"/>
                          </a:solidFill>
                          <a:effectLst/>
                          <a:latin typeface="Arial" charset="0"/>
                          <a:cs typeface="Arial" charset="0"/>
                        </a:rPr>
                        <a:t>Aceleração</a:t>
                      </a:r>
                      <a:endParaRPr kumimoji="0" lang="en-US" sz="2400" b="0" i="0" u="none" strike="noStrike" cap="none" normalizeH="0" baseline="0" dirty="0" smtClean="0">
                        <a:ln>
                          <a:noFill/>
                        </a:ln>
                        <a:solidFill>
                          <a:srgbClr val="FF0000"/>
                        </a:solidFill>
                        <a:effectLst/>
                        <a:latin typeface="Times New Roman" pitchFamily="18"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accent1"/>
                          </a:solidFill>
                          <a:effectLst/>
                          <a:latin typeface="Arial" charset="0"/>
                          <a:cs typeface="Arial" charset="0"/>
                        </a:rPr>
                        <a:t>Recapitulação (por aceleração)</a:t>
                      </a:r>
                      <a:endParaRPr kumimoji="0" lang="en-US" sz="2400" b="0" i="0" u="none" strike="noStrike" cap="none" normalizeH="0" baseline="0" smtClean="0">
                        <a:ln>
                          <a:noFill/>
                        </a:ln>
                        <a:solidFill>
                          <a:schemeClr val="accent1"/>
                        </a:solidFill>
                        <a:effectLst/>
                        <a:latin typeface="Times New Roman" pitchFamily="18" charset="0"/>
                      </a:endParaRPr>
                    </a:p>
                  </a:txBody>
                  <a:tcPr anchor="b" horzOverflow="overflow">
                    <a:lnL>
                      <a:noFill/>
                    </a:lnL>
                    <a:lnR cap="flat">
                      <a:noFill/>
                    </a:lnR>
                    <a:lnT>
                      <a:noFill/>
                    </a:lnT>
                    <a:lnB>
                      <a:noFill/>
                    </a:lnB>
                    <a:lnTlToBr>
                      <a:noFill/>
                    </a:lnTlToBr>
                    <a:lnBlToTr>
                      <a:noFill/>
                    </a:lnBlToTr>
                    <a:noFill/>
                  </a:tcPr>
                </a:tc>
              </a:tr>
              <a:tr h="762000">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CC"/>
                          </a:solidFill>
                          <a:effectLst/>
                          <a:latin typeface="Arial" charset="0"/>
                          <a:cs typeface="Arial" charset="0"/>
                        </a:rPr>
                        <a:t>Inalterado</a:t>
                      </a:r>
                      <a:endParaRPr kumimoji="0" lang="en-US" sz="2400" b="0" i="0" u="none" strike="noStrike" cap="none" normalizeH="0" baseline="0" smtClean="0">
                        <a:ln>
                          <a:noFill/>
                        </a:ln>
                        <a:solidFill>
                          <a:srgbClr val="FFFFCC"/>
                        </a:solidFill>
                        <a:effectLst/>
                        <a:latin typeface="Times New Roman" pitchFamily="18"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CC"/>
                          </a:solidFill>
                          <a:effectLst/>
                          <a:latin typeface="Arial" charset="0"/>
                          <a:cs typeface="Arial" charset="0"/>
                        </a:rPr>
                        <a:t>Acelerado</a:t>
                      </a:r>
                      <a:endParaRPr kumimoji="0" lang="en-US" sz="2400" b="0" i="0" u="none" strike="noStrike" cap="none" normalizeH="0" baseline="0" smtClean="0">
                        <a:ln>
                          <a:noFill/>
                        </a:ln>
                        <a:solidFill>
                          <a:srgbClr val="FFFFCC"/>
                        </a:solidFill>
                        <a:effectLst/>
                        <a:latin typeface="Times New Roman" pitchFamily="18"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FFC000"/>
                          </a:solidFill>
                          <a:effectLst/>
                          <a:latin typeface="Arial" charset="0"/>
                          <a:cs typeface="Arial" charset="0"/>
                        </a:rPr>
                        <a:t>Progenesis</a:t>
                      </a:r>
                      <a:endParaRPr kumimoji="0" lang="en-US" sz="2400" b="0" i="0" u="none" strike="noStrike" cap="none" normalizeH="0" baseline="0" dirty="0" smtClean="0">
                        <a:ln>
                          <a:noFill/>
                        </a:ln>
                        <a:solidFill>
                          <a:srgbClr val="FFC000"/>
                        </a:solidFill>
                        <a:effectLst/>
                        <a:latin typeface="Times New Roman" pitchFamily="18"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CC"/>
                          </a:solidFill>
                          <a:effectLst/>
                          <a:latin typeface="Arial" charset="0"/>
                          <a:cs typeface="Arial" charset="0"/>
                        </a:rPr>
                        <a:t>Pedomorfose (por truncamento)</a:t>
                      </a:r>
                      <a:endParaRPr kumimoji="0" lang="en-US" sz="2400" b="0" i="0" u="none" strike="noStrike" cap="none" normalizeH="0" baseline="0" smtClean="0">
                        <a:ln>
                          <a:noFill/>
                        </a:ln>
                        <a:solidFill>
                          <a:srgbClr val="FFFFCC"/>
                        </a:solidFill>
                        <a:effectLst/>
                        <a:latin typeface="Times New Roman" pitchFamily="18" charset="0"/>
                      </a:endParaRPr>
                    </a:p>
                  </a:txBody>
                  <a:tcPr anchor="b" horzOverflow="overflow">
                    <a:lnL>
                      <a:noFill/>
                    </a:lnL>
                    <a:lnR cap="flat">
                      <a:noFill/>
                    </a:lnR>
                    <a:lnT>
                      <a:noFill/>
                    </a:lnT>
                    <a:lnB>
                      <a:noFill/>
                    </a:lnB>
                    <a:lnTlToBr>
                      <a:noFill/>
                    </a:lnTlToBr>
                    <a:lnBlToTr>
                      <a:noFill/>
                    </a:lnBlToTr>
                    <a:noFill/>
                  </a:tcPr>
                </a:tc>
              </a:tr>
              <a:tr h="762000">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CC"/>
                          </a:solidFill>
                          <a:effectLst/>
                          <a:latin typeface="Arial" charset="0"/>
                          <a:cs typeface="Arial" charset="0"/>
                        </a:rPr>
                        <a:t>Retardado</a:t>
                      </a:r>
                      <a:endParaRPr kumimoji="0" lang="en-US" sz="2400" b="0" i="0" u="none" strike="noStrike" cap="none" normalizeH="0" baseline="0" smtClean="0">
                        <a:ln>
                          <a:noFill/>
                        </a:ln>
                        <a:solidFill>
                          <a:srgbClr val="FFFFCC"/>
                        </a:solidFill>
                        <a:effectLst/>
                        <a:latin typeface="Times New Roman" pitchFamily="18" charset="0"/>
                      </a:endParaRPr>
                    </a:p>
                  </a:txBody>
                  <a:tcPr anchor="b" horzOverflow="overflow">
                    <a:lnL cap="flat">
                      <a:noFill/>
                    </a:lnL>
                    <a:lnR>
                      <a:noFill/>
                    </a:lnR>
                    <a:lnT>
                      <a:noFill/>
                    </a:lnT>
                    <a:lnB>
                      <a:noFill/>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CC"/>
                          </a:solidFill>
                          <a:effectLst/>
                          <a:latin typeface="Arial" charset="0"/>
                          <a:cs typeface="Arial" charset="0"/>
                        </a:rPr>
                        <a:t>Inalterado</a:t>
                      </a:r>
                      <a:endParaRPr kumimoji="0" lang="en-US" sz="2400" b="0" i="0" u="none" strike="noStrike" cap="none" normalizeH="0" baseline="0" smtClean="0">
                        <a:ln>
                          <a:noFill/>
                        </a:ln>
                        <a:solidFill>
                          <a:srgbClr val="FFFFCC"/>
                        </a:solidFill>
                        <a:effectLst/>
                        <a:latin typeface="Times New Roman" pitchFamily="18"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FF0000"/>
                          </a:solidFill>
                          <a:effectLst/>
                          <a:latin typeface="Arial" charset="0"/>
                          <a:cs typeface="Arial" charset="0"/>
                        </a:rPr>
                        <a:t>Neotenia</a:t>
                      </a:r>
                      <a:endParaRPr kumimoji="0" lang="en-US" sz="2400" b="0" i="0" u="none" strike="noStrike" cap="none" normalizeH="0" baseline="0" dirty="0" smtClean="0">
                        <a:ln>
                          <a:noFill/>
                        </a:ln>
                        <a:solidFill>
                          <a:srgbClr val="FF0000"/>
                        </a:solidFill>
                        <a:effectLst/>
                        <a:latin typeface="Times New Roman" pitchFamily="18" charset="0"/>
                      </a:endParaRPr>
                    </a:p>
                  </a:txBody>
                  <a:tcPr anchor="b" horzOverflow="overflow">
                    <a:lnL>
                      <a:noFill/>
                    </a:lnL>
                    <a:lnR>
                      <a:noFill/>
                    </a:lnR>
                    <a:lnT>
                      <a:noFill/>
                    </a:lnT>
                    <a:lnB>
                      <a:noFill/>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rgbClr val="FFFFCC"/>
                          </a:solidFill>
                          <a:effectLst/>
                          <a:latin typeface="Arial" charset="0"/>
                          <a:cs typeface="Arial" charset="0"/>
                        </a:rPr>
                        <a:t>Pedomorfose (por retardamento)</a:t>
                      </a:r>
                      <a:endParaRPr kumimoji="0" lang="en-US" sz="2400" b="0" i="0" u="none" strike="noStrike" cap="none" normalizeH="0" baseline="0" smtClean="0">
                        <a:ln>
                          <a:noFill/>
                        </a:ln>
                        <a:solidFill>
                          <a:srgbClr val="FFFFCC"/>
                        </a:solidFill>
                        <a:effectLst/>
                        <a:latin typeface="Times New Roman" pitchFamily="18" charset="0"/>
                      </a:endParaRPr>
                    </a:p>
                  </a:txBody>
                  <a:tcPr anchor="b" horzOverflow="overflow">
                    <a:lnL>
                      <a:noFill/>
                    </a:lnL>
                    <a:lnR cap="flat">
                      <a:noFill/>
                    </a:lnR>
                    <a:lnT>
                      <a:noFill/>
                    </a:lnT>
                    <a:lnB>
                      <a:noFill/>
                    </a:lnB>
                    <a:lnTlToBr>
                      <a:noFill/>
                    </a:lnTlToBr>
                    <a:lnBlToTr>
                      <a:noFill/>
                    </a:lnBlToTr>
                    <a:noFill/>
                  </a:tcPr>
                </a:tc>
              </a:tr>
              <a:tr h="771525">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accent1"/>
                          </a:solidFill>
                          <a:effectLst/>
                          <a:latin typeface="Arial" charset="0"/>
                          <a:cs typeface="Arial" charset="0"/>
                        </a:rPr>
                        <a:t>Inalterado</a:t>
                      </a:r>
                      <a:endParaRPr kumimoji="0" lang="en-US" sz="2400" b="0" i="0" u="none" strike="noStrike" cap="none" normalizeH="0" baseline="0" smtClean="0">
                        <a:ln>
                          <a:noFill/>
                        </a:ln>
                        <a:solidFill>
                          <a:schemeClr val="accent1"/>
                        </a:solidFill>
                        <a:effectLst/>
                        <a:latin typeface="Times New Roman" pitchFamily="18" charset="0"/>
                      </a:endParaRPr>
                    </a:p>
                  </a:txBody>
                  <a:tcPr anchor="b" horzOverflow="overflow">
                    <a:lnL cap="flat">
                      <a:noFill/>
                    </a:lnL>
                    <a:lnR>
                      <a:noFill/>
                    </a:lnR>
                    <a:lnT>
                      <a:noFill/>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smtClean="0">
                          <a:ln>
                            <a:noFill/>
                          </a:ln>
                          <a:solidFill>
                            <a:schemeClr val="accent1"/>
                          </a:solidFill>
                          <a:effectLst/>
                          <a:latin typeface="Arial" charset="0"/>
                          <a:cs typeface="Arial" charset="0"/>
                        </a:rPr>
                        <a:t>Retardado</a:t>
                      </a:r>
                      <a:endParaRPr kumimoji="0" lang="en-US" sz="2400" b="0" i="0" u="none" strike="noStrike" cap="none" normalizeH="0" baseline="0" smtClean="0">
                        <a:ln>
                          <a:noFill/>
                        </a:ln>
                        <a:solidFill>
                          <a:schemeClr val="accent1"/>
                        </a:solidFill>
                        <a:effectLst/>
                        <a:latin typeface="Times New Roman" pitchFamily="18" charset="0"/>
                      </a:endParaRPr>
                    </a:p>
                  </a:txBody>
                  <a:tcPr anchor="b" horzOverflow="overflow">
                    <a:lnL>
                      <a:noFill/>
                    </a:lnL>
                    <a:lnR>
                      <a:noFill/>
                    </a:lnR>
                    <a:lnT>
                      <a:noFill/>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FFC000"/>
                          </a:solidFill>
                          <a:effectLst/>
                          <a:latin typeface="Arial" charset="0"/>
                          <a:cs typeface="Arial" charset="0"/>
                        </a:rPr>
                        <a:t>Hipermorfose</a:t>
                      </a:r>
                      <a:endParaRPr kumimoji="0" lang="en-US" sz="2400" b="0" i="0" u="none" strike="noStrike" cap="none" normalizeH="0" baseline="0" dirty="0" smtClean="0">
                        <a:ln>
                          <a:noFill/>
                        </a:ln>
                        <a:solidFill>
                          <a:srgbClr val="FFC000"/>
                        </a:solidFill>
                        <a:effectLst/>
                        <a:latin typeface="Times New Roman" pitchFamily="18" charset="0"/>
                      </a:endParaRPr>
                    </a:p>
                  </a:txBody>
                  <a:tcPr anchor="b" horzOverflow="overflow">
                    <a:lnL>
                      <a:noFill/>
                    </a:lnL>
                    <a:lnR>
                      <a:noFill/>
                    </a:lnR>
                    <a:lnT>
                      <a:noFill/>
                    </a:lnT>
                    <a:lnB w="12700" cap="flat" cmpd="sng" algn="ctr">
                      <a:solidFill>
                        <a:srgbClr val="FFFFCC"/>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accent1"/>
                          </a:solidFill>
                          <a:effectLst/>
                          <a:latin typeface="Arial" charset="0"/>
                          <a:cs typeface="Arial" charset="0"/>
                        </a:rPr>
                        <a:t>Recapitulação</a:t>
                      </a:r>
                      <a:r>
                        <a:rPr kumimoji="0" lang="en-US" sz="2400" b="0" i="0" u="none" strike="noStrike" cap="none" normalizeH="0" baseline="0" dirty="0" smtClean="0">
                          <a:ln>
                            <a:noFill/>
                          </a:ln>
                          <a:solidFill>
                            <a:schemeClr val="accent1"/>
                          </a:solidFill>
                          <a:effectLst/>
                          <a:latin typeface="Arial" charset="0"/>
                          <a:cs typeface="Arial" charset="0"/>
                        </a:rPr>
                        <a:t> (</a:t>
                      </a:r>
                      <a:r>
                        <a:rPr kumimoji="0" lang="en-US" sz="2400" b="0" i="0" u="none" strike="noStrike" cap="none" normalizeH="0" baseline="0" dirty="0" err="1" smtClean="0">
                          <a:ln>
                            <a:noFill/>
                          </a:ln>
                          <a:solidFill>
                            <a:schemeClr val="accent1"/>
                          </a:solidFill>
                          <a:effectLst/>
                          <a:latin typeface="Arial" charset="0"/>
                          <a:cs typeface="Arial" charset="0"/>
                        </a:rPr>
                        <a:t>por</a:t>
                      </a:r>
                      <a:r>
                        <a:rPr kumimoji="0" lang="en-US" sz="2400" b="0" i="0" u="none" strike="noStrike" cap="none" normalizeH="0" baseline="0" dirty="0" smtClean="0">
                          <a:ln>
                            <a:noFill/>
                          </a:ln>
                          <a:solidFill>
                            <a:schemeClr val="accent1"/>
                          </a:solidFill>
                          <a:effectLst/>
                          <a:latin typeface="Arial" charset="0"/>
                          <a:cs typeface="Arial" charset="0"/>
                        </a:rPr>
                        <a:t> </a:t>
                      </a:r>
                      <a:r>
                        <a:rPr kumimoji="0" lang="en-US" sz="2400" b="0" i="0" u="none" strike="noStrike" cap="none" normalizeH="0" baseline="0" dirty="0" err="1" smtClean="0">
                          <a:ln>
                            <a:noFill/>
                          </a:ln>
                          <a:solidFill>
                            <a:schemeClr val="accent1"/>
                          </a:solidFill>
                          <a:effectLst/>
                          <a:latin typeface="Arial" charset="0"/>
                          <a:cs typeface="Arial" charset="0"/>
                        </a:rPr>
                        <a:t>prolongamento</a:t>
                      </a:r>
                      <a:r>
                        <a:rPr kumimoji="0" lang="en-US" sz="2400" b="0" i="0" u="none" strike="noStrike" cap="none" normalizeH="0" baseline="0" dirty="0" smtClean="0">
                          <a:ln>
                            <a:noFill/>
                          </a:ln>
                          <a:solidFill>
                            <a:schemeClr val="accent1"/>
                          </a:solidFill>
                          <a:effectLst/>
                          <a:latin typeface="Arial" charset="0"/>
                          <a:cs typeface="Arial" charset="0"/>
                        </a:rPr>
                        <a:t>)</a:t>
                      </a:r>
                      <a:endParaRPr kumimoji="0" lang="en-US" sz="2400" b="0" i="0" u="none" strike="noStrike" cap="none" normalizeH="0" baseline="0" dirty="0" smtClean="0">
                        <a:ln>
                          <a:noFill/>
                        </a:ln>
                        <a:solidFill>
                          <a:schemeClr val="accent1"/>
                        </a:solidFill>
                        <a:effectLst/>
                        <a:latin typeface="Times New Roman" pitchFamily="18" charset="0"/>
                      </a:endParaRPr>
                    </a:p>
                  </a:txBody>
                  <a:tcPr anchor="b" horzOverflow="overflow">
                    <a:lnL>
                      <a:noFill/>
                    </a:lnL>
                    <a:lnR cap="flat">
                      <a:noFill/>
                    </a:lnR>
                    <a:lnT>
                      <a:noFill/>
                    </a:lnT>
                    <a:lnB w="12700" cap="flat" cmpd="sng" algn="ctr">
                      <a:solidFill>
                        <a:srgbClr val="FFFFCC"/>
                      </a:solidFill>
                      <a:prstDash val="solid"/>
                      <a:round/>
                      <a:headEnd type="none" w="med" len="med"/>
                      <a:tailEnd type="none" w="med" len="med"/>
                    </a:lnB>
                    <a:lnTlToBr>
                      <a:noFill/>
                    </a:lnTlToBr>
                    <a:lnBlToTr>
                      <a:noFill/>
                    </a:lnBlToTr>
                    <a:noFill/>
                  </a:tcPr>
                </a:tc>
              </a:tr>
            </a:tbl>
          </a:graphicData>
        </a:graphic>
      </p:graphicFrame>
      <p:sp>
        <p:nvSpPr>
          <p:cNvPr id="4" name="TextBox 3"/>
          <p:cNvSpPr txBox="1"/>
          <p:nvPr/>
        </p:nvSpPr>
        <p:spPr>
          <a:xfrm>
            <a:off x="152400" y="5783759"/>
            <a:ext cx="8686800" cy="769441"/>
          </a:xfrm>
          <a:prstGeom prst="rect">
            <a:avLst/>
          </a:prstGeom>
          <a:noFill/>
        </p:spPr>
        <p:txBody>
          <a:bodyPr wrap="square" rtlCol="0">
            <a:spAutoFit/>
          </a:bodyPr>
          <a:lstStyle/>
          <a:p>
            <a:r>
              <a:rPr lang="pt-BR" sz="2200" dirty="0" smtClean="0"/>
              <a:t>Pedomorfose =  Presença de características larvares ou juvenis na fase adulta de um organismo</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5"/>
          <p:cNvPicPr>
            <a:picLocks noChangeAspect="1" noChangeArrowheads="1"/>
          </p:cNvPicPr>
          <p:nvPr/>
        </p:nvPicPr>
        <p:blipFill>
          <a:blip r:embed="rId2" cstate="print"/>
          <a:srcRect/>
          <a:stretch>
            <a:fillRect/>
          </a:stretch>
        </p:blipFill>
        <p:spPr bwMode="auto">
          <a:xfrm>
            <a:off x="1414463" y="247650"/>
            <a:ext cx="6315075" cy="6362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p:cNvPicPr>
            <a:picLocks noChangeAspect="1" noChangeArrowheads="1"/>
          </p:cNvPicPr>
          <p:nvPr/>
        </p:nvPicPr>
        <p:blipFill>
          <a:blip r:embed="rId2" cstate="print"/>
          <a:srcRect/>
          <a:stretch>
            <a:fillRect/>
          </a:stretch>
        </p:blipFill>
        <p:spPr bwMode="auto">
          <a:xfrm>
            <a:off x="0" y="1676400"/>
            <a:ext cx="8991600" cy="2505075"/>
          </a:xfrm>
          <a:prstGeom prst="rect">
            <a:avLst/>
          </a:prstGeom>
          <a:noFill/>
          <a:ln w="9525">
            <a:noFill/>
            <a:miter lim="800000"/>
            <a:headEnd/>
            <a:tailEnd/>
          </a:ln>
        </p:spPr>
      </p:pic>
      <p:sp>
        <p:nvSpPr>
          <p:cNvPr id="38915" name="Rectangle 5"/>
          <p:cNvSpPr>
            <a:spLocks noChangeArrowheads="1"/>
          </p:cNvSpPr>
          <p:nvPr/>
        </p:nvSpPr>
        <p:spPr bwMode="auto">
          <a:xfrm>
            <a:off x="0" y="4575175"/>
            <a:ext cx="9144000" cy="2282825"/>
          </a:xfrm>
          <a:prstGeom prst="rect">
            <a:avLst/>
          </a:prstGeom>
          <a:noFill/>
          <a:ln w="9525">
            <a:noFill/>
            <a:miter lim="800000"/>
            <a:headEnd/>
            <a:tailEnd/>
          </a:ln>
        </p:spPr>
        <p:txBody>
          <a:bodyPr>
            <a:spAutoFit/>
          </a:bodyPr>
          <a:lstStyle/>
          <a:p>
            <a:pPr>
              <a:spcBef>
                <a:spcPts val="500"/>
              </a:spcBef>
              <a:spcAft>
                <a:spcPts val="500"/>
              </a:spcAft>
            </a:pPr>
            <a:r>
              <a:rPr lang="en-US"/>
              <a:t>Figure 18.10. Direct development of the frog </a:t>
            </a:r>
            <a:r>
              <a:rPr lang="en-US" i="1"/>
              <a:t>Eleutherodactylus coqui.</a:t>
            </a:r>
            <a:r>
              <a:rPr lang="en-US"/>
              <a:t> (A) Limb buds are seen as the frog develops on the yolk. (B) As the yolk is used up, the limb buds are easily seen. (C) Three weeks after fertilization, tiny froglets hatch. They are seen here in a petri dish and on a Canadian dime. (Photographs courtesy of R. P. Elinson.) </a:t>
            </a:r>
          </a:p>
        </p:txBody>
      </p:sp>
      <p:sp>
        <p:nvSpPr>
          <p:cNvPr id="38916" name="Rectangle 6"/>
          <p:cNvSpPr>
            <a:spLocks noChangeArrowheads="1"/>
          </p:cNvSpPr>
          <p:nvPr/>
        </p:nvSpPr>
        <p:spPr bwMode="auto">
          <a:xfrm>
            <a:off x="2590800" y="811213"/>
            <a:ext cx="3638550" cy="488950"/>
          </a:xfrm>
          <a:prstGeom prst="rect">
            <a:avLst/>
          </a:prstGeom>
          <a:noFill/>
          <a:ln w="9525">
            <a:noFill/>
            <a:miter lim="800000"/>
            <a:headEnd/>
            <a:tailEnd/>
          </a:ln>
        </p:spPr>
        <p:txBody>
          <a:bodyPr wrap="none">
            <a:spAutoFit/>
          </a:bodyPr>
          <a:lstStyle/>
          <a:p>
            <a:r>
              <a:rPr lang="en-US" sz="2600"/>
              <a:t>Desenvolvimento direto</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ChangeArrowheads="1"/>
          </p:cNvSpPr>
          <p:nvPr/>
        </p:nvSpPr>
        <p:spPr bwMode="auto">
          <a:xfrm>
            <a:off x="0" y="2971800"/>
            <a:ext cx="7793038" cy="457200"/>
          </a:xfrm>
          <a:prstGeom prst="rect">
            <a:avLst/>
          </a:prstGeom>
          <a:noFill/>
          <a:ln w="9525">
            <a:noFill/>
            <a:miter lim="800000"/>
            <a:headEnd/>
            <a:tailEnd/>
          </a:ln>
        </p:spPr>
        <p:txBody>
          <a:bodyPr>
            <a:spAutoFit/>
          </a:bodyPr>
          <a:lstStyle/>
          <a:p>
            <a:r>
              <a:rPr lang="en-US"/>
              <a:t>Urochordados – ascídeos </a:t>
            </a:r>
          </a:p>
        </p:txBody>
      </p:sp>
      <p:pic>
        <p:nvPicPr>
          <p:cNvPr id="39939" name="Picture 4"/>
          <p:cNvPicPr>
            <a:picLocks noChangeAspect="1" noChangeArrowheads="1"/>
          </p:cNvPicPr>
          <p:nvPr/>
        </p:nvPicPr>
        <p:blipFill>
          <a:blip r:embed="rId2" cstate="print"/>
          <a:srcRect/>
          <a:stretch>
            <a:fillRect/>
          </a:stretch>
        </p:blipFill>
        <p:spPr bwMode="auto">
          <a:xfrm>
            <a:off x="0" y="0"/>
            <a:ext cx="8439150" cy="2686050"/>
          </a:xfrm>
          <a:prstGeom prst="rect">
            <a:avLst/>
          </a:prstGeom>
          <a:noFill/>
          <a:ln w="9525">
            <a:noFill/>
            <a:miter lim="800000"/>
            <a:headEnd/>
            <a:tailEnd/>
          </a:ln>
        </p:spPr>
      </p:pic>
      <p:pic>
        <p:nvPicPr>
          <p:cNvPr id="39940" name="Picture 5"/>
          <p:cNvPicPr>
            <a:picLocks noChangeAspect="1" noChangeArrowheads="1"/>
          </p:cNvPicPr>
          <p:nvPr/>
        </p:nvPicPr>
        <p:blipFill>
          <a:blip r:embed="rId3" cstate="print"/>
          <a:srcRect/>
          <a:stretch>
            <a:fillRect/>
          </a:stretch>
        </p:blipFill>
        <p:spPr bwMode="auto">
          <a:xfrm>
            <a:off x="838200" y="3571875"/>
            <a:ext cx="4867275" cy="3286125"/>
          </a:xfrm>
          <a:prstGeom prst="rect">
            <a:avLst/>
          </a:prstGeom>
          <a:noFill/>
          <a:ln w="9525">
            <a:noFill/>
            <a:miter lim="800000"/>
            <a:headEnd/>
            <a:tailEnd/>
          </a:ln>
        </p:spPr>
      </p:pic>
      <p:sp>
        <p:nvSpPr>
          <p:cNvPr id="39941" name="Rectangle 6"/>
          <p:cNvSpPr>
            <a:spLocks noChangeArrowheads="1"/>
          </p:cNvSpPr>
          <p:nvPr/>
        </p:nvSpPr>
        <p:spPr bwMode="auto">
          <a:xfrm>
            <a:off x="5791200" y="3124200"/>
            <a:ext cx="3124200" cy="3378200"/>
          </a:xfrm>
          <a:prstGeom prst="rect">
            <a:avLst/>
          </a:prstGeom>
          <a:noFill/>
          <a:ln w="9525">
            <a:noFill/>
            <a:miter lim="800000"/>
            <a:headEnd/>
            <a:tailEnd/>
          </a:ln>
        </p:spPr>
        <p:txBody>
          <a:bodyPr>
            <a:spAutoFit/>
          </a:bodyPr>
          <a:lstStyle/>
          <a:p>
            <a:r>
              <a:rPr lang="en-US"/>
              <a:t>Hipótese de Garstang  - Cordados teriam evoluido das larvas móveis de urocordados (com notocorda) atráves de um processos heterocrônico (progenese)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ChangeArrowheads="1"/>
          </p:cNvSpPr>
          <p:nvPr/>
        </p:nvSpPr>
        <p:spPr bwMode="auto">
          <a:xfrm>
            <a:off x="0" y="3886200"/>
            <a:ext cx="9144000" cy="3013075"/>
          </a:xfrm>
          <a:prstGeom prst="rect">
            <a:avLst/>
          </a:prstGeom>
          <a:noFill/>
          <a:ln w="9525">
            <a:noFill/>
            <a:miter lim="800000"/>
            <a:headEnd/>
            <a:tailEnd/>
          </a:ln>
        </p:spPr>
        <p:txBody>
          <a:bodyPr>
            <a:spAutoFit/>
          </a:bodyPr>
          <a:lstStyle/>
          <a:p>
            <a:r>
              <a:rPr lang="en-US">
                <a:latin typeface="Times New Roman" pitchFamily="18" charset="0"/>
              </a:rPr>
              <a:t>Hipótese de Garstang  - Ascidias atuais (Subphylum Urochordata) tipicamente têm uma larva móvel que sofre metamorfose para a vida séssil adulta. Esta larva tem caracteristicas dos Chordata, incluíndo uma notochorda, branquias faríngicas, e uma cauda pós-anal. Garstang sugeriu que o desenvolvimento de maturidade sexual em uma linhagem não metamorfoseada de tunicados pode ter dado origem ao ancestral proto-chordado de cordados típicos como os Amphioxus (Subfilo Cephalochordata), ou mesmo dos primeiros Vertebrata (Ostracodermos).</a:t>
            </a:r>
          </a:p>
        </p:txBody>
      </p:sp>
      <p:pic>
        <p:nvPicPr>
          <p:cNvPr id="40963" name="Picture 6"/>
          <p:cNvPicPr>
            <a:picLocks noChangeAspect="1" noChangeArrowheads="1"/>
          </p:cNvPicPr>
          <p:nvPr/>
        </p:nvPicPr>
        <p:blipFill>
          <a:blip r:embed="rId2" cstate="print"/>
          <a:srcRect/>
          <a:stretch>
            <a:fillRect/>
          </a:stretch>
        </p:blipFill>
        <p:spPr bwMode="auto">
          <a:xfrm>
            <a:off x="304800" y="0"/>
            <a:ext cx="8534400" cy="3840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0" y="2438400"/>
            <a:ext cx="8915400" cy="3298825"/>
          </a:xfrm>
          <a:prstGeom prst="rect">
            <a:avLst/>
          </a:prstGeom>
          <a:noFill/>
          <a:ln w="9525">
            <a:noFill/>
            <a:miter lim="800000"/>
            <a:headEnd/>
            <a:tailEnd/>
          </a:ln>
        </p:spPr>
        <p:txBody>
          <a:bodyPr>
            <a:spAutoFit/>
          </a:bodyPr>
          <a:lstStyle/>
          <a:p>
            <a:pPr algn="ctr">
              <a:spcBef>
                <a:spcPts val="500"/>
              </a:spcBef>
              <a:spcAft>
                <a:spcPts val="500"/>
              </a:spcAft>
            </a:pPr>
            <a:r>
              <a:rPr lang="pt-PT" sz="4400"/>
              <a:t>Alometria – ocorre quando diferentes partes de um organismo têm taxas de crescimento diferentes</a:t>
            </a:r>
            <a:endParaRPr lang="pt-PT"/>
          </a:p>
          <a:p>
            <a:pPr>
              <a:spcBef>
                <a:spcPts val="500"/>
              </a:spcBef>
              <a:spcAft>
                <a:spcPts val="500"/>
              </a:spcAft>
            </a:pPr>
            <a:endParaRPr lang="pt-PT"/>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6"/>
          <p:cNvSpPr>
            <a:spLocks noChangeArrowheads="1"/>
          </p:cNvSpPr>
          <p:nvPr/>
        </p:nvSpPr>
        <p:spPr bwMode="auto">
          <a:xfrm>
            <a:off x="381000" y="0"/>
            <a:ext cx="8763000" cy="2282825"/>
          </a:xfrm>
          <a:prstGeom prst="rect">
            <a:avLst/>
          </a:prstGeom>
          <a:noFill/>
          <a:ln w="9525">
            <a:noFill/>
            <a:miter lim="800000"/>
            <a:headEnd/>
            <a:tailEnd/>
          </a:ln>
        </p:spPr>
        <p:txBody>
          <a:bodyPr>
            <a:spAutoFit/>
          </a:bodyPr>
          <a:lstStyle/>
          <a:p>
            <a:pPr eaLnBrk="1" hangingPunct="1">
              <a:spcBef>
                <a:spcPct val="50000"/>
              </a:spcBef>
            </a:pPr>
            <a:r>
              <a:rPr lang="en-US">
                <a:solidFill>
                  <a:schemeClr val="tx1"/>
                </a:solidFill>
                <a:latin typeface="Garamond" pitchFamily="18" charset="0"/>
              </a:rPr>
              <a:t>y = b x</a:t>
            </a:r>
            <a:r>
              <a:rPr lang="en-US" i="1" baseline="30000">
                <a:solidFill>
                  <a:schemeClr val="tx1"/>
                </a:solidFill>
                <a:latin typeface="Garamond" pitchFamily="18" charset="0"/>
              </a:rPr>
              <a:t>a</a:t>
            </a:r>
            <a:r>
              <a:rPr lang="en-US">
                <a:solidFill>
                  <a:schemeClr val="tx1"/>
                </a:solidFill>
                <a:latin typeface="Garamond" pitchFamily="18" charset="0"/>
              </a:rPr>
              <a:t>, (onde X e Y são dois caracteres mensuráveis, b é o valor de Y quando x = 0 (note que se a regressão parte da origem isto quer dizer que X=0 então Y= 0 tb.). Esta relação entre duas características é frequentemente não linear, tanto que a equação acima pode ser transformada para uma escala loagarítimica: log y = a(log x) + log b (</a:t>
            </a:r>
            <a:r>
              <a:rPr lang="pt-BR">
                <a:solidFill>
                  <a:schemeClr val="tx1"/>
                </a:solidFill>
                <a:latin typeface="Garamond" pitchFamily="18" charset="0"/>
              </a:rPr>
              <a:t>a = 1 , isometria; a &lt; 1, alometria negativa; a &gt; 1, alometria positiva)</a:t>
            </a:r>
            <a:endParaRPr lang="en-US">
              <a:solidFill>
                <a:schemeClr val="tx1"/>
              </a:solidFill>
              <a:latin typeface="Garamond" pitchFamily="18" charset="0"/>
            </a:endParaRPr>
          </a:p>
        </p:txBody>
      </p:sp>
      <p:pic>
        <p:nvPicPr>
          <p:cNvPr id="46083" name="Picture 8"/>
          <p:cNvPicPr>
            <a:picLocks noChangeAspect="1" noChangeArrowheads="1"/>
          </p:cNvPicPr>
          <p:nvPr/>
        </p:nvPicPr>
        <p:blipFill>
          <a:blip r:embed="rId2" cstate="print"/>
          <a:srcRect/>
          <a:stretch>
            <a:fillRect/>
          </a:stretch>
        </p:blipFill>
        <p:spPr bwMode="auto">
          <a:xfrm>
            <a:off x="0" y="3048000"/>
            <a:ext cx="57150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381000" y="0"/>
            <a:ext cx="8763000" cy="2282825"/>
          </a:xfrm>
          <a:prstGeom prst="rect">
            <a:avLst/>
          </a:prstGeom>
          <a:noFill/>
          <a:ln w="9525">
            <a:noFill/>
            <a:miter lim="800000"/>
            <a:headEnd/>
            <a:tailEnd/>
          </a:ln>
        </p:spPr>
        <p:txBody>
          <a:bodyPr>
            <a:spAutoFit/>
          </a:bodyPr>
          <a:lstStyle/>
          <a:p>
            <a:pPr eaLnBrk="1" hangingPunct="1">
              <a:spcBef>
                <a:spcPct val="50000"/>
              </a:spcBef>
            </a:pPr>
            <a:r>
              <a:rPr lang="en-US">
                <a:solidFill>
                  <a:schemeClr val="tx1"/>
                </a:solidFill>
                <a:latin typeface="Garamond" pitchFamily="18" charset="0"/>
              </a:rPr>
              <a:t>y = b x</a:t>
            </a:r>
            <a:r>
              <a:rPr lang="en-US" i="1" baseline="30000">
                <a:solidFill>
                  <a:schemeClr val="tx1"/>
                </a:solidFill>
                <a:latin typeface="Garamond" pitchFamily="18" charset="0"/>
              </a:rPr>
              <a:t>a</a:t>
            </a:r>
            <a:r>
              <a:rPr lang="en-US">
                <a:solidFill>
                  <a:schemeClr val="tx1"/>
                </a:solidFill>
                <a:latin typeface="Garamond" pitchFamily="18" charset="0"/>
              </a:rPr>
              <a:t>, (onde X e Y são dois caracteres mensuráveis, b é o valor de Y quando x = 0 (note que se a regressão parte da origem isto quer dizer que X=0 então Y= 0 tb.). Esta relação entre duas características é frequentemente não linear, tanto que a equação acima pode ser transformada para uma escala loagarítimica: log y = a(log x) + log b (</a:t>
            </a:r>
            <a:r>
              <a:rPr lang="pt-BR">
                <a:solidFill>
                  <a:schemeClr val="tx1"/>
                </a:solidFill>
                <a:latin typeface="Garamond" pitchFamily="18" charset="0"/>
              </a:rPr>
              <a:t>a = 1 , isometria; a &lt; 1, alometria negativa; a &gt; 1, alometria positiva)</a:t>
            </a:r>
            <a:endParaRPr lang="en-US">
              <a:solidFill>
                <a:schemeClr val="tx1"/>
              </a:solidFill>
              <a:latin typeface="Garamond" pitchFamily="18" charset="0"/>
            </a:endParaRPr>
          </a:p>
        </p:txBody>
      </p:sp>
      <p:pic>
        <p:nvPicPr>
          <p:cNvPr id="47107" name="Picture 4"/>
          <p:cNvPicPr>
            <a:picLocks noChangeAspect="1" noChangeArrowheads="1"/>
          </p:cNvPicPr>
          <p:nvPr/>
        </p:nvPicPr>
        <p:blipFill>
          <a:blip r:embed="rId2" cstate="print"/>
          <a:srcRect/>
          <a:stretch>
            <a:fillRect/>
          </a:stretch>
        </p:blipFill>
        <p:spPr bwMode="auto">
          <a:xfrm>
            <a:off x="228600" y="2819400"/>
            <a:ext cx="5715000"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srcRect/>
          <a:stretch>
            <a:fillRect/>
          </a:stretch>
        </p:blipFill>
        <p:spPr bwMode="auto">
          <a:xfrm>
            <a:off x="1143000" y="0"/>
            <a:ext cx="4572000" cy="4102100"/>
          </a:xfrm>
          <a:prstGeom prst="rect">
            <a:avLst/>
          </a:prstGeom>
          <a:noFill/>
          <a:ln w="9525">
            <a:noFill/>
            <a:miter lim="800000"/>
            <a:headEnd/>
            <a:tailEnd/>
          </a:ln>
        </p:spPr>
      </p:pic>
      <p:pic>
        <p:nvPicPr>
          <p:cNvPr id="48131" name="Picture 3"/>
          <p:cNvPicPr>
            <a:picLocks noChangeAspect="1" noChangeArrowheads="1"/>
          </p:cNvPicPr>
          <p:nvPr/>
        </p:nvPicPr>
        <p:blipFill>
          <a:blip r:embed="rId3" cstate="print"/>
          <a:srcRect/>
          <a:stretch>
            <a:fillRect/>
          </a:stretch>
        </p:blipFill>
        <p:spPr bwMode="auto">
          <a:xfrm>
            <a:off x="5700713" y="0"/>
            <a:ext cx="3443287" cy="6858000"/>
          </a:xfrm>
          <a:prstGeom prst="rect">
            <a:avLst/>
          </a:prstGeom>
          <a:noFill/>
          <a:ln w="9525">
            <a:noFill/>
            <a:miter lim="800000"/>
            <a:headEnd/>
            <a:tailEnd/>
          </a:ln>
        </p:spPr>
      </p:pic>
      <p:pic>
        <p:nvPicPr>
          <p:cNvPr id="48132" name="Picture 5"/>
          <p:cNvPicPr>
            <a:picLocks noChangeAspect="1" noChangeArrowheads="1"/>
          </p:cNvPicPr>
          <p:nvPr/>
        </p:nvPicPr>
        <p:blipFill>
          <a:blip r:embed="rId4" cstate="print"/>
          <a:srcRect/>
          <a:stretch>
            <a:fillRect/>
          </a:stretch>
        </p:blipFill>
        <p:spPr bwMode="auto">
          <a:xfrm>
            <a:off x="0" y="3225800"/>
            <a:ext cx="4800600" cy="363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cstate="print"/>
          <a:srcRect/>
          <a:stretch>
            <a:fillRect/>
          </a:stretch>
        </p:blipFill>
        <p:spPr bwMode="auto">
          <a:xfrm>
            <a:off x="0" y="0"/>
            <a:ext cx="9144000" cy="4311544"/>
          </a:xfrm>
          <a:prstGeom prst="rect">
            <a:avLst/>
          </a:prstGeom>
          <a:noFill/>
          <a:ln w="9525">
            <a:noFill/>
            <a:miter lim="800000"/>
            <a:headEnd/>
            <a:tailEnd/>
          </a:ln>
        </p:spPr>
      </p:pic>
      <p:sp>
        <p:nvSpPr>
          <p:cNvPr id="8" name="Rectangle 7"/>
          <p:cNvSpPr/>
          <p:nvPr/>
        </p:nvSpPr>
        <p:spPr>
          <a:xfrm>
            <a:off x="152400" y="4343400"/>
            <a:ext cx="8534400" cy="2677656"/>
          </a:xfrm>
          <a:prstGeom prst="rect">
            <a:avLst/>
          </a:prstGeom>
        </p:spPr>
        <p:txBody>
          <a:bodyPr wrap="square">
            <a:spAutoFit/>
          </a:bodyPr>
          <a:lstStyle/>
          <a:p>
            <a:r>
              <a:rPr lang="en-US" sz="1400" b="1" dirty="0" smtClean="0">
                <a:solidFill>
                  <a:schemeClr val="tx1">
                    <a:lumMod val="95000"/>
                    <a:lumOff val="5000"/>
                  </a:schemeClr>
                </a:solidFill>
              </a:rPr>
              <a:t>Figure 1.4.4. Fossil hominid skulls. Some of the figures have been modified for ease of comparison (only left-right mirroring or removal of a jawbone). (Images © 2000 Smithsonian Institution.)</a:t>
            </a:r>
          </a:p>
          <a:p>
            <a:r>
              <a:rPr lang="en-US" sz="1400" b="1" dirty="0" smtClean="0">
                <a:solidFill>
                  <a:schemeClr val="tx1">
                    <a:lumMod val="95000"/>
                    <a:lumOff val="5000"/>
                  </a:schemeClr>
                </a:solidFill>
              </a:rPr>
              <a:t>        (A) Pan troglodytes, chimpanzee, modern; (B) Australopithecus </a:t>
            </a:r>
            <a:r>
              <a:rPr lang="en-US" sz="1400" b="1" dirty="0" err="1" smtClean="0">
                <a:solidFill>
                  <a:schemeClr val="tx1">
                    <a:lumMod val="95000"/>
                    <a:lumOff val="5000"/>
                  </a:schemeClr>
                </a:solidFill>
              </a:rPr>
              <a:t>africanus</a:t>
            </a:r>
            <a:r>
              <a:rPr lang="en-US" sz="1400" b="1" dirty="0" smtClean="0">
                <a:solidFill>
                  <a:schemeClr val="tx1">
                    <a:lumMod val="95000"/>
                    <a:lumOff val="5000"/>
                  </a:schemeClr>
                </a:solidFill>
              </a:rPr>
              <a:t>, STS 5, 2.6 My; (C) Australopithecus </a:t>
            </a:r>
            <a:r>
              <a:rPr lang="en-US" sz="1400" b="1" dirty="0" err="1" smtClean="0">
                <a:solidFill>
                  <a:schemeClr val="tx1">
                    <a:lumMod val="95000"/>
                    <a:lumOff val="5000"/>
                  </a:schemeClr>
                </a:solidFill>
              </a:rPr>
              <a:t>africanus</a:t>
            </a:r>
            <a:r>
              <a:rPr lang="en-US" sz="1400" b="1" dirty="0" smtClean="0">
                <a:solidFill>
                  <a:schemeClr val="tx1">
                    <a:lumMod val="95000"/>
                    <a:lumOff val="5000"/>
                  </a:schemeClr>
                </a:solidFill>
              </a:rPr>
              <a:t>, STS 71, 2.5 My; (D) Homo </a:t>
            </a:r>
            <a:r>
              <a:rPr lang="en-US" sz="1400" b="1" dirty="0" err="1" smtClean="0">
                <a:solidFill>
                  <a:schemeClr val="tx1">
                    <a:lumMod val="95000"/>
                    <a:lumOff val="5000"/>
                  </a:schemeClr>
                </a:solidFill>
              </a:rPr>
              <a:t>habilis</a:t>
            </a:r>
            <a:r>
              <a:rPr lang="en-US" sz="1400" b="1" dirty="0" smtClean="0">
                <a:solidFill>
                  <a:schemeClr val="tx1">
                    <a:lumMod val="95000"/>
                    <a:lumOff val="5000"/>
                  </a:schemeClr>
                </a:solidFill>
              </a:rPr>
              <a:t>, KNM-ER 1813, 1.9 My; (E) Homo </a:t>
            </a:r>
            <a:r>
              <a:rPr lang="en-US" sz="1400" b="1" dirty="0" err="1" smtClean="0">
                <a:solidFill>
                  <a:schemeClr val="tx1">
                    <a:lumMod val="95000"/>
                    <a:lumOff val="5000"/>
                  </a:schemeClr>
                </a:solidFill>
              </a:rPr>
              <a:t>habilis</a:t>
            </a:r>
            <a:r>
              <a:rPr lang="en-US" sz="1400" b="1" dirty="0" smtClean="0">
                <a:solidFill>
                  <a:schemeClr val="tx1">
                    <a:lumMod val="95000"/>
                    <a:lumOff val="5000"/>
                  </a:schemeClr>
                </a:solidFill>
              </a:rPr>
              <a:t>, OH24, 1.8 My; (F) Homo </a:t>
            </a:r>
            <a:r>
              <a:rPr lang="en-US" sz="1400" b="1" dirty="0" err="1" smtClean="0">
                <a:solidFill>
                  <a:schemeClr val="tx1">
                    <a:lumMod val="95000"/>
                    <a:lumOff val="5000"/>
                  </a:schemeClr>
                </a:solidFill>
              </a:rPr>
              <a:t>rudolfensis</a:t>
            </a:r>
            <a:r>
              <a:rPr lang="en-US" sz="1400" b="1" dirty="0" smtClean="0">
                <a:solidFill>
                  <a:schemeClr val="tx1">
                    <a:lumMod val="95000"/>
                    <a:lumOff val="5000"/>
                  </a:schemeClr>
                </a:solidFill>
              </a:rPr>
              <a:t>, KNM-ER 1470, 1.8 My; (G) Homo erectus, </a:t>
            </a:r>
            <a:r>
              <a:rPr lang="en-US" sz="1400" b="1" dirty="0" err="1" smtClean="0">
                <a:solidFill>
                  <a:schemeClr val="tx1">
                    <a:lumMod val="95000"/>
                    <a:lumOff val="5000"/>
                  </a:schemeClr>
                </a:solidFill>
              </a:rPr>
              <a:t>Dmanisi</a:t>
            </a:r>
            <a:r>
              <a:rPr lang="en-US" sz="1400" b="1" dirty="0" smtClean="0">
                <a:solidFill>
                  <a:schemeClr val="tx1">
                    <a:lumMod val="95000"/>
                    <a:lumOff val="5000"/>
                  </a:schemeClr>
                </a:solidFill>
              </a:rPr>
              <a:t> cranium D2700, 1.75 My; (H) Homo </a:t>
            </a:r>
            <a:r>
              <a:rPr lang="en-US" sz="1400" b="1" dirty="0" err="1" smtClean="0">
                <a:solidFill>
                  <a:schemeClr val="tx1">
                    <a:lumMod val="95000"/>
                    <a:lumOff val="5000"/>
                  </a:schemeClr>
                </a:solidFill>
              </a:rPr>
              <a:t>ergaster</a:t>
            </a:r>
            <a:r>
              <a:rPr lang="en-US" sz="1400" b="1" dirty="0" smtClean="0">
                <a:solidFill>
                  <a:schemeClr val="tx1">
                    <a:lumMod val="95000"/>
                    <a:lumOff val="5000"/>
                  </a:schemeClr>
                </a:solidFill>
              </a:rPr>
              <a:t> (early H. erectus), KNM-ER 3733, 1.75 My; (I) Homo </a:t>
            </a:r>
            <a:r>
              <a:rPr lang="en-US" sz="1400" b="1" dirty="0" err="1" smtClean="0">
                <a:solidFill>
                  <a:schemeClr val="tx1">
                    <a:lumMod val="95000"/>
                    <a:lumOff val="5000"/>
                  </a:schemeClr>
                </a:solidFill>
              </a:rPr>
              <a:t>heidelbergensis</a:t>
            </a:r>
            <a:r>
              <a:rPr lang="en-US" sz="1400" b="1" dirty="0" smtClean="0">
                <a:solidFill>
                  <a:schemeClr val="tx1">
                    <a:lumMod val="95000"/>
                    <a:lumOff val="5000"/>
                  </a:schemeClr>
                </a:solidFill>
              </a:rPr>
              <a:t>, "Rhodesia man," 300,000 - 125,000 y; (J) Homo sapiens </a:t>
            </a:r>
            <a:r>
              <a:rPr lang="en-US" sz="1400" b="1" dirty="0" err="1" smtClean="0">
                <a:solidFill>
                  <a:schemeClr val="tx1">
                    <a:lumMod val="95000"/>
                    <a:lumOff val="5000"/>
                  </a:schemeClr>
                </a:solidFill>
              </a:rPr>
              <a:t>neanderthalensis</a:t>
            </a:r>
            <a:r>
              <a:rPr lang="en-US" sz="1400" b="1" dirty="0" smtClean="0">
                <a:solidFill>
                  <a:schemeClr val="tx1">
                    <a:lumMod val="95000"/>
                    <a:lumOff val="5000"/>
                  </a:schemeClr>
                </a:solidFill>
              </a:rPr>
              <a:t>, La </a:t>
            </a:r>
            <a:r>
              <a:rPr lang="en-US" sz="1400" b="1" dirty="0" err="1" smtClean="0">
                <a:solidFill>
                  <a:schemeClr val="tx1">
                    <a:lumMod val="95000"/>
                    <a:lumOff val="5000"/>
                  </a:schemeClr>
                </a:solidFill>
              </a:rPr>
              <a:t>Ferrassie</a:t>
            </a:r>
            <a:r>
              <a:rPr lang="en-US" sz="1400" b="1" dirty="0" smtClean="0">
                <a:solidFill>
                  <a:schemeClr val="tx1">
                    <a:lumMod val="95000"/>
                    <a:lumOff val="5000"/>
                  </a:schemeClr>
                </a:solidFill>
              </a:rPr>
              <a:t> 1, 70,000 y; (K) Homo sapiens </a:t>
            </a:r>
            <a:r>
              <a:rPr lang="en-US" sz="1400" b="1" dirty="0" err="1" smtClean="0">
                <a:solidFill>
                  <a:schemeClr val="tx1">
                    <a:lumMod val="95000"/>
                    <a:lumOff val="5000"/>
                  </a:schemeClr>
                </a:solidFill>
              </a:rPr>
              <a:t>neanderthalensis</a:t>
            </a:r>
            <a:r>
              <a:rPr lang="en-US" sz="1400" b="1" dirty="0" smtClean="0">
                <a:solidFill>
                  <a:schemeClr val="tx1">
                    <a:lumMod val="95000"/>
                    <a:lumOff val="5000"/>
                  </a:schemeClr>
                </a:solidFill>
              </a:rPr>
              <a:t>, La </a:t>
            </a:r>
            <a:r>
              <a:rPr lang="en-US" sz="1400" b="1" dirty="0" err="1" smtClean="0">
                <a:solidFill>
                  <a:schemeClr val="tx1">
                    <a:lumMod val="95000"/>
                    <a:lumOff val="5000"/>
                  </a:schemeClr>
                </a:solidFill>
              </a:rPr>
              <a:t>Chappelle</a:t>
            </a:r>
            <a:r>
              <a:rPr lang="en-US" sz="1400" b="1" dirty="0" smtClean="0">
                <a:solidFill>
                  <a:schemeClr val="tx1">
                    <a:lumMod val="95000"/>
                    <a:lumOff val="5000"/>
                  </a:schemeClr>
                </a:solidFill>
              </a:rPr>
              <a:t>-aux-Saints, 60,000 y; (L) Homo sapiens </a:t>
            </a:r>
            <a:r>
              <a:rPr lang="en-US" sz="1400" b="1" dirty="0" err="1" smtClean="0">
                <a:solidFill>
                  <a:schemeClr val="tx1">
                    <a:lumMod val="95000"/>
                    <a:lumOff val="5000"/>
                  </a:schemeClr>
                </a:solidFill>
              </a:rPr>
              <a:t>neanderthalensis</a:t>
            </a:r>
            <a:r>
              <a:rPr lang="en-US" sz="1400" b="1" dirty="0" smtClean="0">
                <a:solidFill>
                  <a:schemeClr val="tx1">
                    <a:lumMod val="95000"/>
                    <a:lumOff val="5000"/>
                  </a:schemeClr>
                </a:solidFill>
              </a:rPr>
              <a:t>, Le </a:t>
            </a:r>
            <a:r>
              <a:rPr lang="en-US" sz="1400" b="1" dirty="0" err="1" smtClean="0">
                <a:solidFill>
                  <a:schemeClr val="tx1">
                    <a:lumMod val="95000"/>
                    <a:lumOff val="5000"/>
                  </a:schemeClr>
                </a:solidFill>
              </a:rPr>
              <a:t>Moustier</a:t>
            </a:r>
            <a:r>
              <a:rPr lang="en-US" sz="1400" b="1" dirty="0" smtClean="0">
                <a:solidFill>
                  <a:schemeClr val="tx1">
                    <a:lumMod val="95000"/>
                    <a:lumOff val="5000"/>
                  </a:schemeClr>
                </a:solidFill>
              </a:rPr>
              <a:t>, 45,000 y; (M) Homo sapiens </a:t>
            </a:r>
            <a:r>
              <a:rPr lang="en-US" sz="1400" b="1" dirty="0" err="1" smtClean="0">
                <a:solidFill>
                  <a:schemeClr val="tx1">
                    <a:lumMod val="95000"/>
                    <a:lumOff val="5000"/>
                  </a:schemeClr>
                </a:solidFill>
              </a:rPr>
              <a:t>sapiens</a:t>
            </a:r>
            <a:r>
              <a:rPr lang="en-US" sz="1400" b="1" dirty="0" smtClean="0">
                <a:solidFill>
                  <a:schemeClr val="tx1">
                    <a:lumMod val="95000"/>
                    <a:lumOff val="5000"/>
                  </a:schemeClr>
                </a:solidFill>
              </a:rPr>
              <a:t>, Cro-Magnon I, 30,000 y; (N) Homo sapiens </a:t>
            </a:r>
            <a:r>
              <a:rPr lang="en-US" sz="1400" b="1" dirty="0" err="1" smtClean="0">
                <a:solidFill>
                  <a:schemeClr val="tx1">
                    <a:lumMod val="95000"/>
                    <a:lumOff val="5000"/>
                  </a:schemeClr>
                </a:solidFill>
              </a:rPr>
              <a:t>sapiens</a:t>
            </a:r>
            <a:r>
              <a:rPr lang="en-US" sz="1400" b="1" dirty="0" smtClean="0">
                <a:solidFill>
                  <a:schemeClr val="tx1">
                    <a:lumMod val="95000"/>
                    <a:lumOff val="5000"/>
                  </a:schemeClr>
                </a:solidFill>
              </a:rPr>
              <a:t>, modern</a:t>
            </a:r>
          </a:p>
          <a:p>
            <a:r>
              <a:rPr lang="en-US" sz="1400" b="1" dirty="0" smtClean="0">
                <a:solidFill>
                  <a:schemeClr val="tx1">
                    <a:lumMod val="95000"/>
                    <a:lumOff val="5000"/>
                  </a:schemeClr>
                </a:solidFill>
              </a:rPr>
              <a:t>http://www.talkorigins.org/faqs/comdesc/hominids.html</a:t>
            </a:r>
          </a:p>
          <a:p>
            <a:endParaRPr lang="en-US" sz="1400" b="1" dirty="0">
              <a:solidFill>
                <a:schemeClr val="tx1">
                  <a:lumMod val="95000"/>
                  <a:lumOff val="5000"/>
                </a:scheme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304800"/>
            <a:ext cx="8915400" cy="5219700"/>
          </a:xfrm>
          <a:prstGeom prst="rect">
            <a:avLst/>
          </a:prstGeom>
          <a:noFill/>
          <a:ln w="9525">
            <a:noFill/>
            <a:miter lim="800000"/>
            <a:headEnd/>
            <a:tailEnd/>
          </a:ln>
        </p:spPr>
        <p:txBody>
          <a:bodyPr>
            <a:spAutoFit/>
          </a:bodyPr>
          <a:lstStyle/>
          <a:p>
            <a:pPr>
              <a:spcBef>
                <a:spcPts val="500"/>
              </a:spcBef>
              <a:spcAft>
                <a:spcPts val="500"/>
              </a:spcAft>
            </a:pPr>
            <a:r>
              <a:rPr lang="pt-PT" sz="3200"/>
              <a:t>Estágios do desenvolvimento de um organismo correspondem a história filogenética da espécie, recapitulando um estágio ancestral na história evolutiva de um grupo.</a:t>
            </a:r>
          </a:p>
          <a:p>
            <a:pPr>
              <a:spcBef>
                <a:spcPts val="500"/>
              </a:spcBef>
              <a:spcAft>
                <a:spcPts val="500"/>
              </a:spcAft>
            </a:pPr>
            <a:endParaRPr lang="pt-PT" sz="3200"/>
          </a:p>
          <a:p>
            <a:pPr>
              <a:spcBef>
                <a:spcPts val="500"/>
              </a:spcBef>
              <a:spcAft>
                <a:spcPts val="500"/>
              </a:spcAft>
            </a:pPr>
            <a:r>
              <a:rPr lang="pt-PT" sz="3200"/>
              <a:t>Ex. O aparecimento transitório de “branquias” no desenvolvimento de de humanos e outros mamíferos – Logo, mamíferos evoluíram de um peixe ancestral e suas branquias embrionárias recapitulam esta ancestralidade pisciana...</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492125" y="152400"/>
            <a:ext cx="6146800" cy="1857375"/>
          </a:xfrm>
          <a:prstGeom prst="rect">
            <a:avLst/>
          </a:prstGeom>
          <a:noFill/>
          <a:ln w="9525">
            <a:noFill/>
            <a:miter lim="800000"/>
            <a:headEnd/>
            <a:tailEnd/>
          </a:ln>
        </p:spPr>
      </p:pic>
      <p:pic>
        <p:nvPicPr>
          <p:cNvPr id="49155" name="Picture 3"/>
          <p:cNvPicPr>
            <a:picLocks noChangeAspect="1" noChangeArrowheads="1"/>
          </p:cNvPicPr>
          <p:nvPr/>
        </p:nvPicPr>
        <p:blipFill>
          <a:blip r:embed="rId3" cstate="print"/>
          <a:srcRect/>
          <a:stretch>
            <a:fillRect/>
          </a:stretch>
        </p:blipFill>
        <p:spPr bwMode="auto">
          <a:xfrm>
            <a:off x="7104063" y="228600"/>
            <a:ext cx="1776412" cy="3495675"/>
          </a:xfrm>
          <a:prstGeom prst="rect">
            <a:avLst/>
          </a:prstGeom>
          <a:noFill/>
          <a:ln w="9525">
            <a:noFill/>
            <a:miter lim="800000"/>
            <a:headEnd/>
            <a:tailEnd/>
          </a:ln>
        </p:spPr>
      </p:pic>
      <p:pic>
        <p:nvPicPr>
          <p:cNvPr id="49156" name="Picture 4"/>
          <p:cNvPicPr>
            <a:picLocks noChangeAspect="1" noChangeArrowheads="1"/>
          </p:cNvPicPr>
          <p:nvPr/>
        </p:nvPicPr>
        <p:blipFill>
          <a:blip r:embed="rId4" cstate="print"/>
          <a:srcRect/>
          <a:stretch>
            <a:fillRect/>
          </a:stretch>
        </p:blipFill>
        <p:spPr bwMode="auto">
          <a:xfrm>
            <a:off x="352425" y="2895600"/>
            <a:ext cx="3392488" cy="3343275"/>
          </a:xfrm>
          <a:prstGeom prst="rect">
            <a:avLst/>
          </a:prstGeom>
          <a:noFill/>
          <a:ln w="9525">
            <a:noFill/>
            <a:miter lim="800000"/>
            <a:headEnd/>
            <a:tailEnd/>
          </a:ln>
        </p:spPr>
      </p:pic>
      <p:sp>
        <p:nvSpPr>
          <p:cNvPr id="49157" name="Rectangle 5"/>
          <p:cNvSpPr>
            <a:spLocks noChangeArrowheads="1"/>
          </p:cNvSpPr>
          <p:nvPr/>
        </p:nvSpPr>
        <p:spPr bwMode="auto">
          <a:xfrm>
            <a:off x="211138" y="1905000"/>
            <a:ext cx="6542087" cy="639763"/>
          </a:xfrm>
          <a:prstGeom prst="rect">
            <a:avLst/>
          </a:prstGeom>
          <a:noFill/>
          <a:ln w="9525">
            <a:noFill/>
            <a:miter lim="800000"/>
            <a:headEnd/>
            <a:tailEnd/>
          </a:ln>
        </p:spPr>
        <p:txBody>
          <a:bodyPr>
            <a:spAutoFit/>
          </a:bodyPr>
          <a:lstStyle/>
          <a:p>
            <a:pPr eaLnBrk="1" hangingPunct="1">
              <a:spcBef>
                <a:spcPts val="500"/>
              </a:spcBef>
              <a:spcAft>
                <a:spcPts val="500"/>
              </a:spcAft>
            </a:pPr>
            <a:r>
              <a:rPr lang="en-US" sz="1200" b="1">
                <a:solidFill>
                  <a:schemeClr val="tx1"/>
                </a:solidFill>
              </a:rPr>
              <a:t>FIGURA 1. Hypothetical snail shells drawn by computer. Only two of the four parameters, the rate of curve enlargement (w) and the rate of curve translation (t) are varied in this series. (From Raup, 1962.)</a:t>
            </a:r>
            <a:r>
              <a:rPr lang="en-US" sz="1200">
                <a:solidFill>
                  <a:schemeClr val="tx1"/>
                </a:solidFill>
              </a:rPr>
              <a:t> </a:t>
            </a:r>
          </a:p>
        </p:txBody>
      </p:sp>
      <p:sp>
        <p:nvSpPr>
          <p:cNvPr id="49158" name="Rectangle 6"/>
          <p:cNvSpPr>
            <a:spLocks noChangeArrowheads="1"/>
          </p:cNvSpPr>
          <p:nvPr/>
        </p:nvSpPr>
        <p:spPr bwMode="auto">
          <a:xfrm>
            <a:off x="141288" y="6218238"/>
            <a:ext cx="5186362" cy="639762"/>
          </a:xfrm>
          <a:prstGeom prst="rect">
            <a:avLst/>
          </a:prstGeom>
          <a:noFill/>
          <a:ln w="9525">
            <a:noFill/>
            <a:miter lim="800000"/>
            <a:headEnd/>
            <a:tailEnd/>
          </a:ln>
        </p:spPr>
        <p:txBody>
          <a:bodyPr>
            <a:spAutoFit/>
          </a:bodyPr>
          <a:lstStyle/>
          <a:p>
            <a:pPr eaLnBrk="1" hangingPunct="1"/>
            <a:r>
              <a:rPr lang="en-US" sz="1200">
                <a:solidFill>
                  <a:schemeClr val="tx1"/>
                </a:solidFill>
                <a:latin typeface="Garamond" pitchFamily="18" charset="0"/>
              </a:rPr>
              <a:t>FIGURA 3. Specimens of the fiddler crab, Uca pugnax. The allometric growth occurs only in one of the male claws. In females (not shown), both claws retain isometris growth. (From Swarthmore College Marine Biology laboratory). </a:t>
            </a:r>
          </a:p>
        </p:txBody>
      </p:sp>
      <p:sp>
        <p:nvSpPr>
          <p:cNvPr id="49159" name="Rectangle 7"/>
          <p:cNvSpPr>
            <a:spLocks noChangeArrowheads="1"/>
          </p:cNvSpPr>
          <p:nvPr/>
        </p:nvSpPr>
        <p:spPr bwMode="auto">
          <a:xfrm>
            <a:off x="6962775" y="3886200"/>
            <a:ext cx="2111375" cy="1370013"/>
          </a:xfrm>
          <a:prstGeom prst="rect">
            <a:avLst/>
          </a:prstGeom>
          <a:noFill/>
          <a:ln w="9525">
            <a:noFill/>
            <a:miter lim="800000"/>
            <a:headEnd/>
            <a:tailEnd/>
          </a:ln>
        </p:spPr>
        <p:txBody>
          <a:bodyPr>
            <a:spAutoFit/>
          </a:bodyPr>
          <a:lstStyle/>
          <a:p>
            <a:pPr eaLnBrk="1" hangingPunct="1">
              <a:spcBef>
                <a:spcPts val="500"/>
              </a:spcBef>
              <a:spcAft>
                <a:spcPts val="500"/>
              </a:spcAft>
            </a:pPr>
            <a:r>
              <a:rPr lang="en-US" sz="1200" b="1">
                <a:solidFill>
                  <a:schemeClr val="tx1"/>
                </a:solidFill>
              </a:rPr>
              <a:t>FIGURA  2. Allometry in the baboon head. Skulls from individuals of various ages show the enormous increase of facial structures relative to those of the head. (After Huxley, 1932.)</a:t>
            </a:r>
            <a:r>
              <a:rPr lang="en-US" sz="1200">
                <a:solidFill>
                  <a:schemeClr val="tx1"/>
                </a:solidFill>
              </a:rPr>
              <a:t> </a:t>
            </a:r>
          </a:p>
        </p:txBody>
      </p:sp>
      <p:pic>
        <p:nvPicPr>
          <p:cNvPr id="49160" name="Picture 8"/>
          <p:cNvPicPr>
            <a:picLocks noChangeAspect="1" noChangeArrowheads="1"/>
          </p:cNvPicPr>
          <p:nvPr/>
        </p:nvPicPr>
        <p:blipFill>
          <a:blip r:embed="rId5" cstate="print"/>
          <a:srcRect/>
          <a:stretch>
            <a:fillRect/>
          </a:stretch>
        </p:blipFill>
        <p:spPr bwMode="auto">
          <a:xfrm>
            <a:off x="4079875" y="2438400"/>
            <a:ext cx="2352675" cy="2743200"/>
          </a:xfrm>
          <a:prstGeom prst="rect">
            <a:avLst/>
          </a:prstGeom>
          <a:noFill/>
          <a:ln w="9525">
            <a:noFill/>
            <a:miter lim="800000"/>
            <a:headEnd/>
            <a:tailEnd/>
          </a:ln>
        </p:spPr>
      </p:pic>
      <p:sp>
        <p:nvSpPr>
          <p:cNvPr id="49161" name="Rectangle 9"/>
          <p:cNvSpPr>
            <a:spLocks noChangeArrowheads="1"/>
          </p:cNvSpPr>
          <p:nvPr/>
        </p:nvSpPr>
        <p:spPr bwMode="auto">
          <a:xfrm>
            <a:off x="4010025" y="5181600"/>
            <a:ext cx="2679700" cy="822325"/>
          </a:xfrm>
          <a:prstGeom prst="rect">
            <a:avLst/>
          </a:prstGeom>
          <a:noFill/>
          <a:ln w="9525">
            <a:noFill/>
            <a:miter lim="800000"/>
            <a:headEnd/>
            <a:tailEnd/>
          </a:ln>
        </p:spPr>
        <p:txBody>
          <a:bodyPr>
            <a:spAutoFit/>
          </a:bodyPr>
          <a:lstStyle/>
          <a:p>
            <a:pPr eaLnBrk="1" hangingPunct="1"/>
            <a:r>
              <a:rPr lang="en-US" sz="1200">
                <a:solidFill>
                  <a:schemeClr val="tx1"/>
                </a:solidFill>
                <a:latin typeface="Garamond" pitchFamily="18" charset="0"/>
              </a:rPr>
              <a:t>FIGURE 4. Allometric relationship between head size and body size in the ant Pheidole instabilis. Note the logarithmic axes of the graph. (After Raff and Kaufman, 1983.)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0" y="2362200"/>
            <a:ext cx="9144000" cy="1569660"/>
          </a:xfrm>
          <a:prstGeom prst="rect">
            <a:avLst/>
          </a:prstGeom>
          <a:noFill/>
          <a:ln w="9525">
            <a:noFill/>
            <a:miter lim="800000"/>
            <a:headEnd/>
            <a:tailEnd/>
          </a:ln>
        </p:spPr>
        <p:txBody>
          <a:bodyPr>
            <a:spAutoFit/>
          </a:bodyPr>
          <a:lstStyle/>
          <a:p>
            <a:r>
              <a:rPr lang="en-US" sz="3200" dirty="0" err="1"/>
              <a:t>Pode</a:t>
            </a:r>
            <a:r>
              <a:rPr lang="en-US" sz="3200" dirty="0"/>
              <a:t>-se </a:t>
            </a:r>
            <a:r>
              <a:rPr lang="en-US" sz="3200" dirty="0" err="1"/>
              <a:t>mostrar</a:t>
            </a:r>
            <a:r>
              <a:rPr lang="en-US" sz="3200" dirty="0"/>
              <a:t> </a:t>
            </a:r>
            <a:r>
              <a:rPr lang="en-US" sz="3200" dirty="0" err="1"/>
              <a:t>que</a:t>
            </a:r>
            <a:r>
              <a:rPr lang="en-US" sz="3200" dirty="0"/>
              <a:t> o </a:t>
            </a:r>
            <a:r>
              <a:rPr lang="en-US" sz="3200" dirty="0" err="1"/>
              <a:t>coeficiente</a:t>
            </a:r>
            <a:r>
              <a:rPr lang="en-US" sz="3200" dirty="0"/>
              <a:t> </a:t>
            </a:r>
            <a:r>
              <a:rPr lang="en-US" sz="3200" dirty="0" err="1"/>
              <a:t>alométrico</a:t>
            </a:r>
            <a:r>
              <a:rPr lang="en-US" sz="3200" dirty="0"/>
              <a:t> é </a:t>
            </a:r>
            <a:r>
              <a:rPr lang="en-US" sz="3200" dirty="0" err="1"/>
              <a:t>variável</a:t>
            </a:r>
            <a:r>
              <a:rPr lang="en-US" sz="3200" dirty="0"/>
              <a:t>, </a:t>
            </a:r>
            <a:r>
              <a:rPr lang="en-US" sz="3200" dirty="0" err="1"/>
              <a:t>herdável</a:t>
            </a:r>
            <a:r>
              <a:rPr lang="en-US" sz="3200" dirty="0"/>
              <a:t> e </a:t>
            </a:r>
            <a:r>
              <a:rPr lang="en-US" sz="3200" dirty="0" err="1" smtClean="0"/>
              <a:t>portanto</a:t>
            </a:r>
            <a:r>
              <a:rPr lang="en-US" sz="3200" dirty="0" smtClean="0"/>
              <a:t> </a:t>
            </a:r>
            <a:r>
              <a:rPr lang="en-US" sz="3200" dirty="0" err="1"/>
              <a:t>pode</a:t>
            </a:r>
            <a:r>
              <a:rPr lang="en-US" sz="3200" dirty="0"/>
              <a:t> ser </a:t>
            </a:r>
            <a:r>
              <a:rPr lang="en-US" sz="3200" dirty="0" err="1"/>
              <a:t>selecionado</a:t>
            </a:r>
            <a:r>
              <a:rPr lang="en-US" dirty="0"/>
              <a:t> </a:t>
            </a:r>
            <a:r>
              <a:rPr lang="en-US" dirty="0" smtClean="0"/>
              <a:t>- </a:t>
            </a:r>
            <a:r>
              <a:rPr lang="en-US" dirty="0" err="1" smtClean="0"/>
              <a:t>adaptativo</a:t>
            </a:r>
            <a:r>
              <a:rPr lang="en-US" dirty="0" smtClean="0"/>
              <a:t> </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srcRect/>
          <a:stretch>
            <a:fillRect/>
          </a:stretch>
        </p:blipFill>
        <p:spPr bwMode="auto">
          <a:xfrm>
            <a:off x="0" y="0"/>
            <a:ext cx="4267200" cy="3687763"/>
          </a:xfrm>
          <a:prstGeom prst="rect">
            <a:avLst/>
          </a:prstGeom>
          <a:noFill/>
          <a:ln w="9525">
            <a:noFill/>
            <a:miter lim="800000"/>
            <a:headEnd/>
            <a:tailEnd/>
          </a:ln>
        </p:spPr>
      </p:pic>
      <p:sp>
        <p:nvSpPr>
          <p:cNvPr id="51203" name="Rectangle 3"/>
          <p:cNvSpPr>
            <a:spLocks noChangeArrowheads="1"/>
          </p:cNvSpPr>
          <p:nvPr/>
        </p:nvSpPr>
        <p:spPr bwMode="auto">
          <a:xfrm>
            <a:off x="0" y="3810000"/>
            <a:ext cx="9144000" cy="2647950"/>
          </a:xfrm>
          <a:prstGeom prst="rect">
            <a:avLst/>
          </a:prstGeom>
          <a:noFill/>
          <a:ln w="9525">
            <a:noFill/>
            <a:miter lim="800000"/>
            <a:headEnd/>
            <a:tailEnd/>
          </a:ln>
        </p:spPr>
        <p:txBody>
          <a:bodyPr>
            <a:spAutoFit/>
          </a:bodyPr>
          <a:lstStyle/>
          <a:p>
            <a:r>
              <a:rPr lang="en-US"/>
              <a:t>Figure 22.18. Allometric growth in the whale head. An adult human skull is shown for comparison. The whale's upper jaw (maxilla) has pushed forward, causing the nose to move to the top of the skull. (The premaxilla is present in the early human fetus, but it fuses with the maxilla by the end of the third month of gestation. The human premaxilla was discovered by Goethe, among others, in 1786.) (After Slijper 1962.) </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cstate="print"/>
          <a:srcRect/>
          <a:stretch>
            <a:fillRect/>
          </a:stretch>
        </p:blipFill>
        <p:spPr bwMode="auto">
          <a:xfrm>
            <a:off x="4381500" y="228600"/>
            <a:ext cx="4762500" cy="3714750"/>
          </a:xfrm>
          <a:prstGeom prst="rect">
            <a:avLst/>
          </a:prstGeom>
          <a:noFill/>
          <a:ln w="9525">
            <a:noFill/>
            <a:miter lim="800000"/>
            <a:headEnd/>
            <a:tailEnd/>
          </a:ln>
        </p:spPr>
      </p:pic>
      <p:pic>
        <p:nvPicPr>
          <p:cNvPr id="117763" name="Picture 3"/>
          <p:cNvPicPr>
            <a:picLocks noChangeAspect="1" noChangeArrowheads="1"/>
          </p:cNvPicPr>
          <p:nvPr/>
        </p:nvPicPr>
        <p:blipFill>
          <a:blip r:embed="rId3" cstate="print"/>
          <a:srcRect/>
          <a:stretch>
            <a:fillRect/>
          </a:stretch>
        </p:blipFill>
        <p:spPr bwMode="auto">
          <a:xfrm>
            <a:off x="0" y="-1"/>
            <a:ext cx="5029200" cy="5972175"/>
          </a:xfrm>
          <a:prstGeom prst="rect">
            <a:avLst/>
          </a:prstGeom>
          <a:noFill/>
          <a:ln w="9525">
            <a:noFill/>
            <a:miter lim="800000"/>
            <a:headEnd/>
            <a:tailEnd/>
          </a:ln>
        </p:spPr>
      </p:pic>
      <p:sp>
        <p:nvSpPr>
          <p:cNvPr id="6" name="Rectangle 5"/>
          <p:cNvSpPr/>
          <p:nvPr/>
        </p:nvSpPr>
        <p:spPr>
          <a:xfrm>
            <a:off x="0" y="6027003"/>
            <a:ext cx="4572000" cy="830997"/>
          </a:xfrm>
          <a:prstGeom prst="rect">
            <a:avLst/>
          </a:prstGeom>
        </p:spPr>
        <p:txBody>
          <a:bodyPr>
            <a:spAutoFit/>
          </a:bodyPr>
          <a:lstStyle/>
          <a:p>
            <a:r>
              <a:rPr lang="en-US" dirty="0" smtClean="0"/>
              <a:t>http://palaeo.gly.bris.ac.uk/palaeofiles/whales/archaeoceti.htm</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srcRect/>
          <a:stretch>
            <a:fillRect/>
          </a:stretch>
        </p:blipFill>
        <p:spPr bwMode="auto">
          <a:xfrm>
            <a:off x="6189663" y="0"/>
            <a:ext cx="2954337" cy="2881313"/>
          </a:xfrm>
          <a:prstGeom prst="rect">
            <a:avLst/>
          </a:prstGeom>
          <a:noFill/>
          <a:ln w="9525">
            <a:noFill/>
            <a:miter lim="800000"/>
            <a:headEnd/>
            <a:tailEnd/>
          </a:ln>
        </p:spPr>
      </p:pic>
      <p:pic>
        <p:nvPicPr>
          <p:cNvPr id="52227" name="Picture 3" descr="Thompson_D%27Arcy2"/>
          <p:cNvPicPr>
            <a:picLocks noChangeAspect="1" noChangeArrowheads="1"/>
          </p:cNvPicPr>
          <p:nvPr/>
        </p:nvPicPr>
        <p:blipFill>
          <a:blip r:embed="rId3" cstate="print"/>
          <a:srcRect/>
          <a:stretch>
            <a:fillRect/>
          </a:stretch>
        </p:blipFill>
        <p:spPr bwMode="auto">
          <a:xfrm>
            <a:off x="0" y="0"/>
            <a:ext cx="1984375" cy="2479675"/>
          </a:xfrm>
          <a:prstGeom prst="rect">
            <a:avLst/>
          </a:prstGeom>
          <a:noFill/>
          <a:ln w="9525">
            <a:noFill/>
            <a:miter lim="800000"/>
            <a:headEnd/>
            <a:tailEnd/>
          </a:ln>
        </p:spPr>
      </p:pic>
      <p:sp>
        <p:nvSpPr>
          <p:cNvPr id="52228" name="AutoShape 4" descr="6"/>
          <p:cNvSpPr>
            <a:spLocks noChangeAspect="1" noChangeArrowheads="1"/>
          </p:cNvSpPr>
          <p:nvPr/>
        </p:nvSpPr>
        <p:spPr bwMode="auto">
          <a:xfrm>
            <a:off x="3913188" y="2382838"/>
            <a:ext cx="1317625" cy="2092325"/>
          </a:xfrm>
          <a:prstGeom prst="rect">
            <a:avLst/>
          </a:prstGeom>
          <a:noFill/>
          <a:ln w="9525">
            <a:noFill/>
            <a:miter lim="800000"/>
            <a:headEnd/>
            <a:tailEnd/>
          </a:ln>
        </p:spPr>
        <p:txBody>
          <a:bodyPr/>
          <a:lstStyle/>
          <a:p>
            <a:endParaRPr lang="en-US"/>
          </a:p>
        </p:txBody>
      </p:sp>
      <p:grpSp>
        <p:nvGrpSpPr>
          <p:cNvPr id="52229" name="Group 5"/>
          <p:cNvGrpSpPr>
            <a:grpSpLocks/>
          </p:cNvGrpSpPr>
          <p:nvPr/>
        </p:nvGrpSpPr>
        <p:grpSpPr bwMode="auto">
          <a:xfrm>
            <a:off x="457200" y="3124200"/>
            <a:ext cx="6962775" cy="3733800"/>
            <a:chOff x="288" y="1776"/>
            <a:chExt cx="4014" cy="1770"/>
          </a:xfrm>
        </p:grpSpPr>
        <p:pic>
          <p:nvPicPr>
            <p:cNvPr id="52232" name="Picture 6"/>
            <p:cNvPicPr>
              <a:picLocks noChangeAspect="1" noChangeArrowheads="1"/>
            </p:cNvPicPr>
            <p:nvPr/>
          </p:nvPicPr>
          <p:blipFill>
            <a:blip r:embed="rId4" cstate="print"/>
            <a:srcRect/>
            <a:stretch>
              <a:fillRect/>
            </a:stretch>
          </p:blipFill>
          <p:spPr bwMode="auto">
            <a:xfrm>
              <a:off x="1440" y="2448"/>
              <a:ext cx="750" cy="1098"/>
            </a:xfrm>
            <a:prstGeom prst="rect">
              <a:avLst/>
            </a:prstGeom>
            <a:noFill/>
            <a:ln w="9525">
              <a:noFill/>
              <a:miter lim="800000"/>
              <a:headEnd/>
              <a:tailEnd/>
            </a:ln>
          </p:spPr>
        </p:pic>
        <p:pic>
          <p:nvPicPr>
            <p:cNvPr id="52233" name="Picture 7"/>
            <p:cNvPicPr>
              <a:picLocks noChangeAspect="1" noChangeArrowheads="1"/>
            </p:cNvPicPr>
            <p:nvPr/>
          </p:nvPicPr>
          <p:blipFill>
            <a:blip r:embed="rId5" cstate="print"/>
            <a:srcRect/>
            <a:stretch>
              <a:fillRect/>
            </a:stretch>
          </p:blipFill>
          <p:spPr bwMode="auto">
            <a:xfrm>
              <a:off x="2640" y="2592"/>
              <a:ext cx="750" cy="882"/>
            </a:xfrm>
            <a:prstGeom prst="rect">
              <a:avLst/>
            </a:prstGeom>
            <a:noFill/>
            <a:ln w="9525">
              <a:noFill/>
              <a:miter lim="800000"/>
              <a:headEnd/>
              <a:tailEnd/>
            </a:ln>
          </p:spPr>
        </p:pic>
        <p:pic>
          <p:nvPicPr>
            <p:cNvPr id="52234" name="Picture 8"/>
            <p:cNvPicPr>
              <a:picLocks noChangeAspect="1" noChangeArrowheads="1"/>
            </p:cNvPicPr>
            <p:nvPr/>
          </p:nvPicPr>
          <p:blipFill>
            <a:blip r:embed="rId6" cstate="print"/>
            <a:srcRect/>
            <a:stretch>
              <a:fillRect/>
            </a:stretch>
          </p:blipFill>
          <p:spPr bwMode="auto">
            <a:xfrm>
              <a:off x="1440" y="1776"/>
              <a:ext cx="750" cy="600"/>
            </a:xfrm>
            <a:prstGeom prst="rect">
              <a:avLst/>
            </a:prstGeom>
            <a:noFill/>
            <a:ln w="9525">
              <a:noFill/>
              <a:miter lim="800000"/>
              <a:headEnd/>
              <a:tailEnd/>
            </a:ln>
          </p:spPr>
        </p:pic>
        <p:pic>
          <p:nvPicPr>
            <p:cNvPr id="52235" name="Picture 9"/>
            <p:cNvPicPr>
              <a:picLocks noChangeAspect="1" noChangeArrowheads="1"/>
            </p:cNvPicPr>
            <p:nvPr/>
          </p:nvPicPr>
          <p:blipFill>
            <a:blip r:embed="rId7" cstate="print"/>
            <a:srcRect/>
            <a:stretch>
              <a:fillRect/>
            </a:stretch>
          </p:blipFill>
          <p:spPr bwMode="auto">
            <a:xfrm>
              <a:off x="2544" y="1824"/>
              <a:ext cx="750" cy="612"/>
            </a:xfrm>
            <a:prstGeom prst="rect">
              <a:avLst/>
            </a:prstGeom>
            <a:noFill/>
            <a:ln w="9525">
              <a:noFill/>
              <a:miter lim="800000"/>
              <a:headEnd/>
              <a:tailEnd/>
            </a:ln>
          </p:spPr>
        </p:pic>
        <p:pic>
          <p:nvPicPr>
            <p:cNvPr id="52236" name="Picture 10"/>
            <p:cNvPicPr>
              <a:picLocks noChangeAspect="1" noChangeArrowheads="1"/>
            </p:cNvPicPr>
            <p:nvPr/>
          </p:nvPicPr>
          <p:blipFill>
            <a:blip r:embed="rId8" cstate="print"/>
            <a:srcRect/>
            <a:stretch>
              <a:fillRect/>
            </a:stretch>
          </p:blipFill>
          <p:spPr bwMode="auto">
            <a:xfrm>
              <a:off x="336" y="1824"/>
              <a:ext cx="750" cy="654"/>
            </a:xfrm>
            <a:prstGeom prst="rect">
              <a:avLst/>
            </a:prstGeom>
            <a:noFill/>
            <a:ln w="9525">
              <a:noFill/>
              <a:miter lim="800000"/>
              <a:headEnd/>
              <a:tailEnd/>
            </a:ln>
          </p:spPr>
        </p:pic>
        <p:pic>
          <p:nvPicPr>
            <p:cNvPr id="52237" name="Picture 11"/>
            <p:cNvPicPr>
              <a:picLocks noChangeAspect="1" noChangeArrowheads="1"/>
            </p:cNvPicPr>
            <p:nvPr/>
          </p:nvPicPr>
          <p:blipFill>
            <a:blip r:embed="rId9" cstate="print"/>
            <a:srcRect/>
            <a:stretch>
              <a:fillRect/>
            </a:stretch>
          </p:blipFill>
          <p:spPr bwMode="auto">
            <a:xfrm>
              <a:off x="288" y="2688"/>
              <a:ext cx="750" cy="606"/>
            </a:xfrm>
            <a:prstGeom prst="rect">
              <a:avLst/>
            </a:prstGeom>
            <a:noFill/>
            <a:ln w="9525">
              <a:noFill/>
              <a:miter lim="800000"/>
              <a:headEnd/>
              <a:tailEnd/>
            </a:ln>
          </p:spPr>
        </p:pic>
        <p:pic>
          <p:nvPicPr>
            <p:cNvPr id="52238" name="Picture 12"/>
            <p:cNvPicPr>
              <a:picLocks noChangeAspect="1" noChangeArrowheads="1"/>
            </p:cNvPicPr>
            <p:nvPr/>
          </p:nvPicPr>
          <p:blipFill>
            <a:blip r:embed="rId10" cstate="print"/>
            <a:srcRect/>
            <a:stretch>
              <a:fillRect/>
            </a:stretch>
          </p:blipFill>
          <p:spPr bwMode="auto">
            <a:xfrm>
              <a:off x="3552" y="1824"/>
              <a:ext cx="750" cy="546"/>
            </a:xfrm>
            <a:prstGeom prst="rect">
              <a:avLst/>
            </a:prstGeom>
            <a:noFill/>
            <a:ln w="9525">
              <a:noFill/>
              <a:miter lim="800000"/>
              <a:headEnd/>
              <a:tailEnd/>
            </a:ln>
          </p:spPr>
        </p:pic>
        <p:pic>
          <p:nvPicPr>
            <p:cNvPr id="52239" name="Picture 13"/>
            <p:cNvPicPr>
              <a:picLocks noChangeAspect="1" noChangeArrowheads="1"/>
            </p:cNvPicPr>
            <p:nvPr/>
          </p:nvPicPr>
          <p:blipFill>
            <a:blip r:embed="rId11" cstate="print"/>
            <a:srcRect/>
            <a:stretch>
              <a:fillRect/>
            </a:stretch>
          </p:blipFill>
          <p:spPr bwMode="auto">
            <a:xfrm>
              <a:off x="3552" y="2640"/>
              <a:ext cx="750" cy="540"/>
            </a:xfrm>
            <a:prstGeom prst="rect">
              <a:avLst/>
            </a:prstGeom>
            <a:noFill/>
            <a:ln w="9525">
              <a:noFill/>
              <a:miter lim="800000"/>
              <a:headEnd/>
              <a:tailEnd/>
            </a:ln>
          </p:spPr>
        </p:pic>
      </p:grpSp>
      <p:pic>
        <p:nvPicPr>
          <p:cNvPr id="52230" name="Picture 15" descr="Image:On Growth and Form.JPG">
            <a:hlinkClick r:id="rId12"/>
          </p:cNvPr>
          <p:cNvPicPr>
            <a:picLocks noChangeAspect="1" noChangeArrowheads="1"/>
          </p:cNvPicPr>
          <p:nvPr/>
        </p:nvPicPr>
        <p:blipFill>
          <a:blip r:embed="rId13" cstate="print"/>
          <a:srcRect/>
          <a:stretch>
            <a:fillRect/>
          </a:stretch>
        </p:blipFill>
        <p:spPr bwMode="auto">
          <a:xfrm>
            <a:off x="1981200" y="0"/>
            <a:ext cx="1962150" cy="3101975"/>
          </a:xfrm>
          <a:prstGeom prst="rect">
            <a:avLst/>
          </a:prstGeom>
          <a:noFill/>
          <a:ln w="9525">
            <a:noFill/>
            <a:miter lim="800000"/>
            <a:headEnd/>
            <a:tailEnd/>
          </a:ln>
        </p:spPr>
      </p:pic>
      <p:sp>
        <p:nvSpPr>
          <p:cNvPr id="52231" name="Rectangle 16"/>
          <p:cNvSpPr>
            <a:spLocks noChangeArrowheads="1"/>
          </p:cNvSpPr>
          <p:nvPr/>
        </p:nvSpPr>
        <p:spPr bwMode="auto">
          <a:xfrm>
            <a:off x="4038600" y="685800"/>
            <a:ext cx="1066800" cy="461963"/>
          </a:xfrm>
          <a:prstGeom prst="rect">
            <a:avLst/>
          </a:prstGeom>
          <a:noFill/>
          <a:ln w="9525">
            <a:noFill/>
            <a:miter lim="800000"/>
            <a:headEnd/>
            <a:tailEnd/>
          </a:ln>
        </p:spPr>
        <p:txBody>
          <a:bodyPr>
            <a:spAutoFit/>
          </a:bodyPr>
          <a:lstStyle/>
          <a:p>
            <a:r>
              <a:rPr lang="en-US"/>
              <a:t>1917</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3"/>
          <p:cNvPicPr>
            <a:picLocks noChangeAspect="1" noChangeArrowheads="1"/>
          </p:cNvPicPr>
          <p:nvPr/>
        </p:nvPicPr>
        <p:blipFill>
          <a:blip r:embed="rId2" cstate="print"/>
          <a:srcRect/>
          <a:stretch>
            <a:fillRect/>
          </a:stretch>
        </p:blipFill>
        <p:spPr bwMode="auto">
          <a:xfrm>
            <a:off x="3200400" y="0"/>
            <a:ext cx="3190875" cy="2305050"/>
          </a:xfrm>
          <a:prstGeom prst="rect">
            <a:avLst/>
          </a:prstGeom>
          <a:noFill/>
          <a:ln w="9525">
            <a:noFill/>
            <a:miter lim="800000"/>
            <a:headEnd/>
            <a:tailEnd/>
          </a:ln>
        </p:spPr>
      </p:pic>
      <p:pic>
        <p:nvPicPr>
          <p:cNvPr id="53251" name="Picture 4"/>
          <p:cNvPicPr>
            <a:picLocks noChangeAspect="1" noChangeArrowheads="1"/>
          </p:cNvPicPr>
          <p:nvPr/>
        </p:nvPicPr>
        <p:blipFill>
          <a:blip r:embed="rId3" cstate="print"/>
          <a:srcRect/>
          <a:stretch>
            <a:fillRect/>
          </a:stretch>
        </p:blipFill>
        <p:spPr bwMode="auto">
          <a:xfrm>
            <a:off x="0" y="0"/>
            <a:ext cx="3190875" cy="2314575"/>
          </a:xfrm>
          <a:prstGeom prst="rect">
            <a:avLst/>
          </a:prstGeom>
          <a:noFill/>
          <a:ln w="9525">
            <a:noFill/>
            <a:miter lim="800000"/>
            <a:headEnd/>
            <a:tailEnd/>
          </a:ln>
        </p:spPr>
      </p:pic>
      <p:pic>
        <p:nvPicPr>
          <p:cNvPr id="53252" name="Picture 5"/>
          <p:cNvPicPr>
            <a:picLocks noChangeAspect="1" noChangeArrowheads="1"/>
          </p:cNvPicPr>
          <p:nvPr/>
        </p:nvPicPr>
        <p:blipFill>
          <a:blip r:embed="rId4" cstate="print"/>
          <a:srcRect/>
          <a:stretch>
            <a:fillRect/>
          </a:stretch>
        </p:blipFill>
        <p:spPr bwMode="auto">
          <a:xfrm>
            <a:off x="0" y="2286000"/>
            <a:ext cx="3181350" cy="2305050"/>
          </a:xfrm>
          <a:prstGeom prst="rect">
            <a:avLst/>
          </a:prstGeom>
          <a:noFill/>
          <a:ln w="9525">
            <a:noFill/>
            <a:miter lim="800000"/>
            <a:headEnd/>
            <a:tailEnd/>
          </a:ln>
        </p:spPr>
      </p:pic>
      <p:pic>
        <p:nvPicPr>
          <p:cNvPr id="53253" name="Picture 6"/>
          <p:cNvPicPr>
            <a:picLocks noChangeAspect="1" noChangeArrowheads="1"/>
          </p:cNvPicPr>
          <p:nvPr/>
        </p:nvPicPr>
        <p:blipFill>
          <a:blip r:embed="rId5" cstate="print"/>
          <a:srcRect/>
          <a:stretch>
            <a:fillRect/>
          </a:stretch>
        </p:blipFill>
        <p:spPr bwMode="auto">
          <a:xfrm>
            <a:off x="3124200" y="2286000"/>
            <a:ext cx="3190875" cy="2305050"/>
          </a:xfrm>
          <a:prstGeom prst="rect">
            <a:avLst/>
          </a:prstGeom>
          <a:noFill/>
          <a:ln w="9525">
            <a:noFill/>
            <a:miter lim="800000"/>
            <a:headEnd/>
            <a:tailEnd/>
          </a:ln>
        </p:spPr>
      </p:pic>
      <p:pic>
        <p:nvPicPr>
          <p:cNvPr id="53254" name="Picture 7"/>
          <p:cNvPicPr>
            <a:picLocks noChangeAspect="1" noChangeArrowheads="1"/>
          </p:cNvPicPr>
          <p:nvPr/>
        </p:nvPicPr>
        <p:blipFill>
          <a:blip r:embed="rId6" cstate="print"/>
          <a:srcRect/>
          <a:stretch>
            <a:fillRect/>
          </a:stretch>
        </p:blipFill>
        <p:spPr bwMode="auto">
          <a:xfrm>
            <a:off x="0" y="4552950"/>
            <a:ext cx="3190875" cy="2305050"/>
          </a:xfrm>
          <a:prstGeom prst="rect">
            <a:avLst/>
          </a:prstGeom>
          <a:noFill/>
          <a:ln w="9525">
            <a:noFill/>
            <a:miter lim="800000"/>
            <a:headEnd/>
            <a:tailEnd/>
          </a:ln>
        </p:spPr>
      </p:pic>
      <p:pic>
        <p:nvPicPr>
          <p:cNvPr id="53255" name="Picture 8"/>
          <p:cNvPicPr>
            <a:picLocks noChangeAspect="1" noChangeArrowheads="1"/>
          </p:cNvPicPr>
          <p:nvPr/>
        </p:nvPicPr>
        <p:blipFill>
          <a:blip r:embed="rId7" cstate="print"/>
          <a:srcRect/>
          <a:stretch>
            <a:fillRect/>
          </a:stretch>
        </p:blipFill>
        <p:spPr bwMode="auto">
          <a:xfrm>
            <a:off x="3200400" y="4552950"/>
            <a:ext cx="3190875" cy="2305050"/>
          </a:xfrm>
          <a:prstGeom prst="rect">
            <a:avLst/>
          </a:prstGeom>
          <a:noFill/>
          <a:ln w="9525">
            <a:noFill/>
            <a:miter lim="800000"/>
            <a:headEnd/>
            <a:tailEnd/>
          </a:ln>
        </p:spPr>
      </p:pic>
      <p:pic>
        <p:nvPicPr>
          <p:cNvPr id="53256" name="Picture 9"/>
          <p:cNvPicPr>
            <a:picLocks noChangeAspect="1" noChangeArrowheads="1"/>
          </p:cNvPicPr>
          <p:nvPr/>
        </p:nvPicPr>
        <p:blipFill>
          <a:blip r:embed="rId8" cstate="print"/>
          <a:srcRect/>
          <a:stretch>
            <a:fillRect/>
          </a:stretch>
        </p:blipFill>
        <p:spPr bwMode="auto">
          <a:xfrm>
            <a:off x="5953125" y="0"/>
            <a:ext cx="3190875" cy="2305050"/>
          </a:xfrm>
          <a:prstGeom prst="rect">
            <a:avLst/>
          </a:prstGeom>
          <a:noFill/>
          <a:ln w="9525">
            <a:noFill/>
            <a:miter lim="800000"/>
            <a:headEnd/>
            <a:tailEnd/>
          </a:ln>
        </p:spPr>
      </p:pic>
      <p:pic>
        <p:nvPicPr>
          <p:cNvPr id="53257" name="Picture 10"/>
          <p:cNvPicPr>
            <a:picLocks noChangeAspect="1" noChangeArrowheads="1"/>
          </p:cNvPicPr>
          <p:nvPr/>
        </p:nvPicPr>
        <p:blipFill>
          <a:blip r:embed="rId9" cstate="print"/>
          <a:srcRect/>
          <a:stretch>
            <a:fillRect/>
          </a:stretch>
        </p:blipFill>
        <p:spPr bwMode="auto">
          <a:xfrm>
            <a:off x="5953125" y="2362200"/>
            <a:ext cx="3190875" cy="2305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st--1j01"/>
          <p:cNvPicPr>
            <a:picLocks noChangeAspect="1" noChangeArrowheads="1"/>
          </p:cNvPicPr>
          <p:nvPr/>
        </p:nvPicPr>
        <p:blipFill>
          <a:blip r:embed="rId2" cstate="print"/>
          <a:srcRect/>
          <a:stretch>
            <a:fillRect/>
          </a:stretch>
        </p:blipFill>
        <p:spPr bwMode="auto">
          <a:xfrm>
            <a:off x="0" y="152400"/>
            <a:ext cx="5048250" cy="3981450"/>
          </a:xfrm>
          <a:prstGeom prst="rect">
            <a:avLst/>
          </a:prstGeom>
          <a:noFill/>
        </p:spPr>
      </p:pic>
      <p:pic>
        <p:nvPicPr>
          <p:cNvPr id="3078" name="Picture 6" descr="Giant spider near the Guggenheim, Bilbao">
            <a:hlinkClick r:id="rId3"/>
          </p:cNvPr>
          <p:cNvPicPr>
            <a:picLocks noChangeAspect="1" noChangeArrowheads="1"/>
          </p:cNvPicPr>
          <p:nvPr/>
        </p:nvPicPr>
        <p:blipFill>
          <a:blip r:embed="rId4" cstate="print"/>
          <a:srcRect/>
          <a:stretch>
            <a:fillRect/>
          </a:stretch>
        </p:blipFill>
        <p:spPr bwMode="auto">
          <a:xfrm>
            <a:off x="5334000" y="0"/>
            <a:ext cx="3810000" cy="2854325"/>
          </a:xfrm>
          <a:prstGeom prst="rect">
            <a:avLst/>
          </a:prstGeom>
          <a:noFill/>
        </p:spPr>
      </p:pic>
      <p:sp>
        <p:nvSpPr>
          <p:cNvPr id="3079" name="Text Box 7"/>
          <p:cNvSpPr txBox="1">
            <a:spLocks noChangeArrowheads="1"/>
          </p:cNvSpPr>
          <p:nvPr/>
        </p:nvSpPr>
        <p:spPr bwMode="auto">
          <a:xfrm>
            <a:off x="228600" y="4343400"/>
            <a:ext cx="8077200" cy="3046988"/>
          </a:xfrm>
          <a:prstGeom prst="rect">
            <a:avLst/>
          </a:prstGeom>
          <a:noFill/>
          <a:ln w="9525">
            <a:noFill/>
            <a:miter lim="800000"/>
            <a:headEnd/>
            <a:tailEnd/>
          </a:ln>
          <a:effectLst/>
        </p:spPr>
        <p:txBody>
          <a:bodyPr>
            <a:spAutoFit/>
          </a:bodyPr>
          <a:lstStyle/>
          <a:p>
            <a:pPr>
              <a:spcBef>
                <a:spcPct val="50000"/>
              </a:spcBef>
            </a:pPr>
            <a:r>
              <a:rPr lang="pt-BR" dirty="0">
                <a:solidFill>
                  <a:srgbClr val="FFFFCC"/>
                </a:solidFill>
              </a:rPr>
              <a:t>Restrições evolutivas = Qualquer limitação no curso ou resultado da </a:t>
            </a:r>
            <a:r>
              <a:rPr lang="pt-BR" dirty="0" smtClean="0">
                <a:solidFill>
                  <a:srgbClr val="FFFFCC"/>
                </a:solidFill>
              </a:rPr>
              <a:t>evolução </a:t>
            </a:r>
          </a:p>
          <a:p>
            <a:pPr>
              <a:spcBef>
                <a:spcPct val="50000"/>
              </a:spcBef>
            </a:pPr>
            <a:endParaRPr lang="pt-BR" dirty="0">
              <a:solidFill>
                <a:srgbClr val="FFFFCC"/>
              </a:solidFill>
            </a:endParaRPr>
          </a:p>
          <a:p>
            <a:pPr>
              <a:spcBef>
                <a:spcPct val="50000"/>
              </a:spcBef>
            </a:pPr>
            <a:r>
              <a:rPr lang="pt-BR" dirty="0" smtClean="0">
                <a:solidFill>
                  <a:srgbClr val="FF0000"/>
                </a:solidFill>
              </a:rPr>
              <a:t>podem ser relativas ou absolutas</a:t>
            </a:r>
            <a:endParaRPr lang="pt-BR" dirty="0">
              <a:solidFill>
                <a:srgbClr val="FF0000"/>
              </a:solidFill>
            </a:endParaRPr>
          </a:p>
          <a:p>
            <a:pPr>
              <a:spcBef>
                <a:spcPct val="50000"/>
              </a:spcBef>
            </a:pPr>
            <a:r>
              <a:rPr lang="pt-BR" dirty="0">
                <a:solidFill>
                  <a:srgbClr val="FFFFCC"/>
                </a:solidFill>
              </a:rPr>
              <a:t>Físicas, mecânicas, químicas, dos materiais, </a:t>
            </a:r>
          </a:p>
          <a:p>
            <a:pPr>
              <a:spcBef>
                <a:spcPct val="50000"/>
              </a:spcBef>
            </a:pPr>
            <a:endParaRPr lang="en-US" dirty="0">
              <a:solidFill>
                <a:srgbClr val="FFFFCC"/>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304800" y="533400"/>
            <a:ext cx="8610600" cy="1077913"/>
          </a:xfrm>
          <a:prstGeom prst="rect">
            <a:avLst/>
          </a:prstGeom>
          <a:noFill/>
          <a:ln w="9525">
            <a:noFill/>
            <a:miter lim="800000"/>
            <a:headEnd/>
            <a:tailEnd/>
          </a:ln>
        </p:spPr>
        <p:txBody>
          <a:bodyPr>
            <a:spAutoFit/>
          </a:bodyPr>
          <a:lstStyle/>
          <a:p>
            <a:pPr>
              <a:spcBef>
                <a:spcPct val="50000"/>
              </a:spcBef>
            </a:pPr>
            <a:r>
              <a:rPr lang="pt-BR" sz="3200"/>
              <a:t>Um estudo de caso – Evolução morfológica em macacos Neotropicais</a:t>
            </a:r>
            <a:endParaRPr lang="en-US" sz="3200"/>
          </a:p>
        </p:txBody>
      </p:sp>
      <p:pic>
        <p:nvPicPr>
          <p:cNvPr id="54275" name="Picture 3"/>
          <p:cNvPicPr>
            <a:picLocks noChangeAspect="1" noChangeArrowheads="1"/>
          </p:cNvPicPr>
          <p:nvPr/>
        </p:nvPicPr>
        <p:blipFill>
          <a:blip r:embed="rId2" cstate="print"/>
          <a:srcRect/>
          <a:stretch>
            <a:fillRect/>
          </a:stretch>
        </p:blipFill>
        <p:spPr bwMode="auto">
          <a:xfrm>
            <a:off x="1295400" y="1981200"/>
            <a:ext cx="6629400" cy="39243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squirrels"/>
          <p:cNvPicPr>
            <a:picLocks noChangeAspect="1" noChangeArrowheads="1"/>
          </p:cNvPicPr>
          <p:nvPr/>
        </p:nvPicPr>
        <p:blipFill>
          <a:blip r:embed="rId2" cstate="print"/>
          <a:srcRect/>
          <a:stretch>
            <a:fillRect/>
          </a:stretch>
        </p:blipFill>
        <p:spPr bwMode="auto">
          <a:xfrm>
            <a:off x="0" y="2500313"/>
            <a:ext cx="6089650" cy="4586287"/>
          </a:xfrm>
          <a:prstGeom prst="rect">
            <a:avLst/>
          </a:prstGeom>
          <a:noFill/>
          <a:ln w="9525">
            <a:noFill/>
            <a:miter lim="800000"/>
            <a:headEnd/>
            <a:tailEnd/>
          </a:ln>
        </p:spPr>
      </p:pic>
      <p:sp>
        <p:nvSpPr>
          <p:cNvPr id="55299" name="Text Box 3"/>
          <p:cNvSpPr txBox="1">
            <a:spLocks noChangeArrowheads="1"/>
          </p:cNvSpPr>
          <p:nvPr/>
        </p:nvSpPr>
        <p:spPr bwMode="auto">
          <a:xfrm>
            <a:off x="0" y="1498600"/>
            <a:ext cx="4038600" cy="1016000"/>
          </a:xfrm>
          <a:prstGeom prst="rect">
            <a:avLst/>
          </a:prstGeom>
          <a:noFill/>
          <a:ln w="9525">
            <a:noFill/>
            <a:miter lim="800000"/>
            <a:headEnd/>
            <a:tailEnd/>
          </a:ln>
        </p:spPr>
        <p:txBody>
          <a:bodyPr>
            <a:spAutoFit/>
          </a:bodyPr>
          <a:lstStyle/>
          <a:p>
            <a:pPr>
              <a:spcBef>
                <a:spcPct val="50000"/>
              </a:spcBef>
            </a:pPr>
            <a:r>
              <a:rPr lang="en-US" noProof="1"/>
              <a:t>Saimiri (macaco de cheiro)</a:t>
            </a:r>
          </a:p>
          <a:p>
            <a:pPr>
              <a:spcBef>
                <a:spcPct val="50000"/>
              </a:spcBef>
            </a:pPr>
            <a:r>
              <a:rPr lang="en-US" noProof="1"/>
              <a:t>Cerca de 900 g</a:t>
            </a:r>
          </a:p>
        </p:txBody>
      </p:sp>
      <p:pic>
        <p:nvPicPr>
          <p:cNvPr id="55300" name="Picture 2" descr="http://www.zoo.lyon.fr/static/zoo/contenu/images/photos/capucin02-b.jpg"/>
          <p:cNvPicPr>
            <a:picLocks noChangeAspect="1" noChangeArrowheads="1"/>
          </p:cNvPicPr>
          <p:nvPr/>
        </p:nvPicPr>
        <p:blipFill>
          <a:blip r:embed="rId3" cstate="print"/>
          <a:srcRect/>
          <a:stretch>
            <a:fillRect/>
          </a:stretch>
        </p:blipFill>
        <p:spPr bwMode="auto">
          <a:xfrm>
            <a:off x="4953000" y="0"/>
            <a:ext cx="4191000" cy="3148013"/>
          </a:xfrm>
          <a:prstGeom prst="rect">
            <a:avLst/>
          </a:prstGeom>
          <a:noFill/>
          <a:ln w="9525">
            <a:noFill/>
            <a:miter lim="800000"/>
            <a:headEnd/>
            <a:tailEnd/>
          </a:ln>
        </p:spPr>
      </p:pic>
      <p:sp>
        <p:nvSpPr>
          <p:cNvPr id="55301" name="Text Box 3"/>
          <p:cNvSpPr txBox="1">
            <a:spLocks noChangeArrowheads="1"/>
          </p:cNvSpPr>
          <p:nvPr/>
        </p:nvSpPr>
        <p:spPr bwMode="auto">
          <a:xfrm>
            <a:off x="1600200" y="0"/>
            <a:ext cx="4038600" cy="1016000"/>
          </a:xfrm>
          <a:prstGeom prst="rect">
            <a:avLst/>
          </a:prstGeom>
          <a:noFill/>
          <a:ln w="9525">
            <a:noFill/>
            <a:miter lim="800000"/>
            <a:headEnd/>
            <a:tailEnd/>
          </a:ln>
        </p:spPr>
        <p:txBody>
          <a:bodyPr>
            <a:spAutoFit/>
          </a:bodyPr>
          <a:lstStyle/>
          <a:p>
            <a:pPr>
              <a:spcBef>
                <a:spcPct val="50000"/>
              </a:spcBef>
            </a:pPr>
            <a:r>
              <a:rPr lang="en-US" noProof="1"/>
              <a:t>Cebus (macaco prego)</a:t>
            </a:r>
          </a:p>
          <a:p>
            <a:pPr>
              <a:spcBef>
                <a:spcPct val="50000"/>
              </a:spcBef>
            </a:pPr>
            <a:r>
              <a:rPr lang="en-US" noProof="1"/>
              <a:t>2 kg até 6 kg</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cstate="print"/>
          <a:srcRect/>
          <a:stretch>
            <a:fillRect/>
          </a:stretch>
        </p:blipFill>
        <p:spPr bwMode="auto">
          <a:xfrm>
            <a:off x="0" y="0"/>
            <a:ext cx="9048750" cy="4152900"/>
          </a:xfrm>
          <a:prstGeom prst="rect">
            <a:avLst/>
          </a:prstGeom>
          <a:noFill/>
          <a:ln w="9525">
            <a:noFill/>
            <a:miter lim="800000"/>
            <a:headEnd/>
            <a:tailEnd/>
          </a:ln>
        </p:spPr>
      </p:pic>
      <p:pic>
        <p:nvPicPr>
          <p:cNvPr id="56323" name="Picture 3"/>
          <p:cNvPicPr>
            <a:picLocks noChangeAspect="1" noChangeArrowheads="1"/>
          </p:cNvPicPr>
          <p:nvPr/>
        </p:nvPicPr>
        <p:blipFill>
          <a:blip r:embed="rId3" cstate="print"/>
          <a:srcRect/>
          <a:stretch>
            <a:fillRect/>
          </a:stretch>
        </p:blipFill>
        <p:spPr bwMode="auto">
          <a:xfrm>
            <a:off x="0" y="3657600"/>
            <a:ext cx="9145588" cy="3200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p:cNvPicPr>
            <a:picLocks noChangeAspect="1" noChangeArrowheads="1"/>
          </p:cNvPicPr>
          <p:nvPr/>
        </p:nvPicPr>
        <p:blipFill>
          <a:blip r:embed="rId2" cstate="print"/>
          <a:srcRect/>
          <a:stretch>
            <a:fillRect/>
          </a:stretch>
        </p:blipFill>
        <p:spPr bwMode="auto">
          <a:xfrm>
            <a:off x="0" y="113464"/>
            <a:ext cx="9144000" cy="60514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cstate="print"/>
          <a:srcRect/>
          <a:stretch>
            <a:fillRect/>
          </a:stretch>
        </p:blipFill>
        <p:spPr bwMode="auto">
          <a:xfrm>
            <a:off x="109538" y="0"/>
            <a:ext cx="8924925" cy="73818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3"/>
          <p:cNvPicPr>
            <a:picLocks noChangeAspect="1" noChangeArrowheads="1"/>
          </p:cNvPicPr>
          <p:nvPr/>
        </p:nvPicPr>
        <p:blipFill>
          <a:blip r:embed="rId2" cstate="print"/>
          <a:srcRect/>
          <a:stretch>
            <a:fillRect/>
          </a:stretch>
        </p:blipFill>
        <p:spPr bwMode="auto">
          <a:xfrm>
            <a:off x="304800" y="1352550"/>
            <a:ext cx="8153400" cy="55054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1"/>
          <p:cNvPicPr>
            <a:picLocks noChangeAspect="1" noChangeArrowheads="1"/>
          </p:cNvPicPr>
          <p:nvPr/>
        </p:nvPicPr>
        <p:blipFill>
          <a:blip r:embed="rId2" cstate="print"/>
          <a:srcRect/>
          <a:stretch>
            <a:fillRect/>
          </a:stretch>
        </p:blipFill>
        <p:spPr bwMode="auto">
          <a:xfrm>
            <a:off x="685800" y="0"/>
            <a:ext cx="7858125" cy="7067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p:cNvPicPr>
            <a:picLocks noChangeAspect="1" noChangeArrowheads="1"/>
          </p:cNvPicPr>
          <p:nvPr/>
        </p:nvPicPr>
        <p:blipFill>
          <a:blip r:embed="rId2" cstate="print"/>
          <a:srcRect/>
          <a:stretch>
            <a:fillRect/>
          </a:stretch>
        </p:blipFill>
        <p:spPr bwMode="auto">
          <a:xfrm>
            <a:off x="914400" y="9525"/>
            <a:ext cx="7315200" cy="6838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p:cNvPicPr>
            <a:picLocks noChangeAspect="1" noChangeArrowheads="1"/>
          </p:cNvPicPr>
          <p:nvPr/>
        </p:nvPicPr>
        <p:blipFill>
          <a:blip r:embed="rId2" cstate="print"/>
          <a:srcRect/>
          <a:stretch>
            <a:fillRect/>
          </a:stretch>
        </p:blipFill>
        <p:spPr bwMode="auto">
          <a:xfrm>
            <a:off x="152400" y="228600"/>
            <a:ext cx="4905375" cy="4171950"/>
          </a:xfrm>
          <a:prstGeom prst="rect">
            <a:avLst/>
          </a:prstGeom>
          <a:noFill/>
          <a:ln w="9525">
            <a:noFill/>
            <a:miter lim="800000"/>
            <a:headEnd/>
            <a:tailEnd/>
          </a:ln>
        </p:spPr>
      </p:pic>
      <p:pic>
        <p:nvPicPr>
          <p:cNvPr id="61443" name="Picture 1"/>
          <p:cNvPicPr>
            <a:picLocks noChangeAspect="1" noChangeArrowheads="1"/>
          </p:cNvPicPr>
          <p:nvPr/>
        </p:nvPicPr>
        <p:blipFill>
          <a:blip r:embed="rId3" cstate="print"/>
          <a:srcRect/>
          <a:stretch>
            <a:fillRect/>
          </a:stretch>
        </p:blipFill>
        <p:spPr bwMode="auto">
          <a:xfrm>
            <a:off x="5791200" y="304800"/>
            <a:ext cx="3028950" cy="2724150"/>
          </a:xfrm>
          <a:prstGeom prst="rect">
            <a:avLst/>
          </a:prstGeom>
          <a:noFill/>
          <a:ln w="9525">
            <a:noFill/>
            <a:miter lim="800000"/>
            <a:headEnd/>
            <a:tailEnd/>
          </a:ln>
        </p:spPr>
      </p:pic>
      <p:pic>
        <p:nvPicPr>
          <p:cNvPr id="61444" name="Picture 1"/>
          <p:cNvPicPr>
            <a:picLocks noChangeAspect="1" noChangeArrowheads="1"/>
          </p:cNvPicPr>
          <p:nvPr/>
        </p:nvPicPr>
        <p:blipFill>
          <a:blip r:embed="rId4" cstate="print"/>
          <a:srcRect/>
          <a:stretch>
            <a:fillRect/>
          </a:stretch>
        </p:blipFill>
        <p:spPr bwMode="auto">
          <a:xfrm>
            <a:off x="5715000" y="3505200"/>
            <a:ext cx="3249613" cy="30384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p:cNvPicPr>
            <a:picLocks noChangeAspect="1" noChangeArrowheads="1"/>
          </p:cNvPicPr>
          <p:nvPr/>
        </p:nvPicPr>
        <p:blipFill>
          <a:blip r:embed="rId2" cstate="print"/>
          <a:srcRect/>
          <a:stretch>
            <a:fillRect/>
          </a:stretch>
        </p:blipFill>
        <p:spPr bwMode="auto">
          <a:xfrm>
            <a:off x="738188" y="52388"/>
            <a:ext cx="7667625" cy="67532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304800" y="533400"/>
            <a:ext cx="8610600" cy="1077913"/>
          </a:xfrm>
          <a:prstGeom prst="rect">
            <a:avLst/>
          </a:prstGeom>
          <a:noFill/>
          <a:ln w="9525">
            <a:noFill/>
            <a:miter lim="800000"/>
            <a:headEnd/>
            <a:tailEnd/>
          </a:ln>
        </p:spPr>
        <p:txBody>
          <a:bodyPr>
            <a:spAutoFit/>
          </a:bodyPr>
          <a:lstStyle/>
          <a:p>
            <a:pPr>
              <a:spcBef>
                <a:spcPct val="50000"/>
              </a:spcBef>
            </a:pPr>
            <a:r>
              <a:rPr lang="pt-BR" sz="3200"/>
              <a:t>Um estudo de caso – Evolução morfológica em macacos Neotropicais</a:t>
            </a:r>
            <a:endParaRPr lang="en-US" sz="3200"/>
          </a:p>
        </p:txBody>
      </p:sp>
      <p:pic>
        <p:nvPicPr>
          <p:cNvPr id="63491" name="Picture 2"/>
          <p:cNvPicPr>
            <a:picLocks noChangeAspect="1" noChangeArrowheads="1"/>
          </p:cNvPicPr>
          <p:nvPr/>
        </p:nvPicPr>
        <p:blipFill>
          <a:blip r:embed="rId2" cstate="print"/>
          <a:srcRect/>
          <a:stretch>
            <a:fillRect/>
          </a:stretch>
        </p:blipFill>
        <p:spPr bwMode="auto">
          <a:xfrm>
            <a:off x="0" y="2438400"/>
            <a:ext cx="9255125" cy="26955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2"/>
          <p:cNvSpPr>
            <a:spLocks noChangeShapeType="1"/>
          </p:cNvSpPr>
          <p:nvPr/>
        </p:nvSpPr>
        <p:spPr bwMode="auto">
          <a:xfrm>
            <a:off x="1968500" y="1944688"/>
            <a:ext cx="0" cy="3695700"/>
          </a:xfrm>
          <a:prstGeom prst="line">
            <a:avLst/>
          </a:prstGeom>
          <a:noFill/>
          <a:ln w="38100">
            <a:solidFill>
              <a:schemeClr val="bg1"/>
            </a:solidFill>
            <a:round/>
            <a:headEnd/>
            <a:tailEnd/>
          </a:ln>
        </p:spPr>
        <p:txBody>
          <a:bodyPr wrap="none" anchor="ctr"/>
          <a:lstStyle/>
          <a:p>
            <a:endParaRPr lang="en-US"/>
          </a:p>
        </p:txBody>
      </p:sp>
      <p:sp>
        <p:nvSpPr>
          <p:cNvPr id="33795" name="Line 3"/>
          <p:cNvSpPr>
            <a:spLocks noChangeShapeType="1"/>
          </p:cNvSpPr>
          <p:nvPr/>
        </p:nvSpPr>
        <p:spPr bwMode="auto">
          <a:xfrm>
            <a:off x="1968500" y="5640388"/>
            <a:ext cx="4443413" cy="0"/>
          </a:xfrm>
          <a:prstGeom prst="line">
            <a:avLst/>
          </a:prstGeom>
          <a:noFill/>
          <a:ln w="38100">
            <a:solidFill>
              <a:schemeClr val="bg1"/>
            </a:solidFill>
            <a:round/>
            <a:headEnd/>
            <a:tailEnd/>
          </a:ln>
        </p:spPr>
        <p:txBody>
          <a:bodyPr wrap="none" anchor="ctr"/>
          <a:lstStyle/>
          <a:p>
            <a:endParaRPr lang="en-US"/>
          </a:p>
        </p:txBody>
      </p:sp>
      <p:sp>
        <p:nvSpPr>
          <p:cNvPr id="33796" name="Text Box 4"/>
          <p:cNvSpPr txBox="1">
            <a:spLocks noChangeArrowheads="1"/>
          </p:cNvSpPr>
          <p:nvPr/>
        </p:nvSpPr>
        <p:spPr bwMode="auto">
          <a:xfrm>
            <a:off x="3929063" y="5919788"/>
            <a:ext cx="403225" cy="457200"/>
          </a:xfrm>
          <a:prstGeom prst="rect">
            <a:avLst/>
          </a:prstGeom>
          <a:noFill/>
          <a:ln w="9525">
            <a:noFill/>
            <a:miter lim="800000"/>
            <a:headEnd/>
            <a:tailEnd/>
          </a:ln>
        </p:spPr>
        <p:txBody>
          <a:bodyPr wrap="none">
            <a:spAutoFit/>
          </a:bodyPr>
          <a:lstStyle/>
          <a:p>
            <a:pPr eaLnBrk="0" hangingPunct="0"/>
            <a:r>
              <a:rPr lang="en-US" sz="2400">
                <a:solidFill>
                  <a:schemeClr val="bg1"/>
                </a:solidFill>
                <a:latin typeface="Times New Roman" pitchFamily="18" charset="0"/>
              </a:rPr>
              <a:t>X</a:t>
            </a:r>
          </a:p>
        </p:txBody>
      </p:sp>
      <p:sp>
        <p:nvSpPr>
          <p:cNvPr id="33797" name="Text Box 5"/>
          <p:cNvSpPr txBox="1">
            <a:spLocks noChangeArrowheads="1"/>
          </p:cNvSpPr>
          <p:nvPr/>
        </p:nvSpPr>
        <p:spPr bwMode="auto">
          <a:xfrm>
            <a:off x="1106488" y="3702050"/>
            <a:ext cx="404812" cy="457200"/>
          </a:xfrm>
          <a:prstGeom prst="rect">
            <a:avLst/>
          </a:prstGeom>
          <a:noFill/>
          <a:ln w="9525">
            <a:noFill/>
            <a:miter lim="800000"/>
            <a:headEnd/>
            <a:tailEnd/>
          </a:ln>
        </p:spPr>
        <p:txBody>
          <a:bodyPr wrap="none">
            <a:spAutoFit/>
          </a:bodyPr>
          <a:lstStyle/>
          <a:p>
            <a:pPr eaLnBrk="0" hangingPunct="0"/>
            <a:r>
              <a:rPr lang="en-US" sz="2400">
                <a:solidFill>
                  <a:schemeClr val="bg1"/>
                </a:solidFill>
                <a:latin typeface="Times New Roman" pitchFamily="18" charset="0"/>
              </a:rPr>
              <a:t>Y</a:t>
            </a:r>
          </a:p>
        </p:txBody>
      </p:sp>
      <p:sp>
        <p:nvSpPr>
          <p:cNvPr id="33798" name="Oval 6"/>
          <p:cNvSpPr>
            <a:spLocks noChangeArrowheads="1"/>
          </p:cNvSpPr>
          <p:nvPr/>
        </p:nvSpPr>
        <p:spPr bwMode="auto">
          <a:xfrm rot="-1716460">
            <a:off x="2957513" y="4900613"/>
            <a:ext cx="1127125" cy="246062"/>
          </a:xfrm>
          <a:prstGeom prst="ellipse">
            <a:avLst/>
          </a:prstGeom>
          <a:solidFill>
            <a:schemeClr val="accent1"/>
          </a:solidFill>
          <a:ln w="9525">
            <a:solidFill>
              <a:schemeClr val="tx1"/>
            </a:solidFill>
            <a:round/>
            <a:headEnd/>
            <a:tailEnd/>
          </a:ln>
        </p:spPr>
        <p:txBody>
          <a:bodyPr wrap="none" anchor="ctr"/>
          <a:lstStyle/>
          <a:p>
            <a:pPr algn="ctr" eaLnBrk="0" hangingPunct="0"/>
            <a:endParaRPr lang="en-US" sz="2400" noProof="1">
              <a:solidFill>
                <a:schemeClr val="bg1"/>
              </a:solidFill>
              <a:latin typeface="Times New Roman" pitchFamily="18" charset="0"/>
            </a:endParaRPr>
          </a:p>
        </p:txBody>
      </p:sp>
      <p:sp>
        <p:nvSpPr>
          <p:cNvPr id="33799" name="Line 7"/>
          <p:cNvSpPr>
            <a:spLocks noChangeShapeType="1"/>
          </p:cNvSpPr>
          <p:nvPr/>
        </p:nvSpPr>
        <p:spPr bwMode="auto">
          <a:xfrm>
            <a:off x="2532063" y="2312988"/>
            <a:ext cx="3386137" cy="0"/>
          </a:xfrm>
          <a:prstGeom prst="line">
            <a:avLst/>
          </a:prstGeom>
          <a:noFill/>
          <a:ln w="9525">
            <a:solidFill>
              <a:schemeClr val="bg1"/>
            </a:solidFill>
            <a:round/>
            <a:headEnd/>
            <a:tailEnd/>
          </a:ln>
        </p:spPr>
        <p:txBody>
          <a:bodyPr wrap="none" anchor="ctr"/>
          <a:lstStyle/>
          <a:p>
            <a:endParaRPr lang="en-US"/>
          </a:p>
        </p:txBody>
      </p:sp>
      <p:sp>
        <p:nvSpPr>
          <p:cNvPr id="33800" name="Line 8"/>
          <p:cNvSpPr>
            <a:spLocks noChangeShapeType="1"/>
          </p:cNvSpPr>
          <p:nvPr/>
        </p:nvSpPr>
        <p:spPr bwMode="auto">
          <a:xfrm>
            <a:off x="2532063" y="2620963"/>
            <a:ext cx="3386137" cy="0"/>
          </a:xfrm>
          <a:prstGeom prst="line">
            <a:avLst/>
          </a:prstGeom>
          <a:noFill/>
          <a:ln w="9525">
            <a:solidFill>
              <a:schemeClr val="bg1"/>
            </a:solidFill>
            <a:round/>
            <a:headEnd/>
            <a:tailEnd/>
          </a:ln>
        </p:spPr>
        <p:txBody>
          <a:bodyPr wrap="none" anchor="ctr"/>
          <a:lstStyle/>
          <a:p>
            <a:endParaRPr lang="en-US"/>
          </a:p>
        </p:txBody>
      </p:sp>
      <p:sp>
        <p:nvSpPr>
          <p:cNvPr id="33801" name="Line 9"/>
          <p:cNvSpPr>
            <a:spLocks noChangeShapeType="1"/>
          </p:cNvSpPr>
          <p:nvPr/>
        </p:nvSpPr>
        <p:spPr bwMode="auto">
          <a:xfrm>
            <a:off x="2532063" y="2868613"/>
            <a:ext cx="3386137" cy="0"/>
          </a:xfrm>
          <a:prstGeom prst="line">
            <a:avLst/>
          </a:prstGeom>
          <a:noFill/>
          <a:ln w="9525">
            <a:solidFill>
              <a:schemeClr val="bg1"/>
            </a:solidFill>
            <a:round/>
            <a:headEnd/>
            <a:tailEnd/>
          </a:ln>
        </p:spPr>
        <p:txBody>
          <a:bodyPr wrap="none" anchor="ctr"/>
          <a:lstStyle/>
          <a:p>
            <a:endParaRPr lang="en-US"/>
          </a:p>
        </p:txBody>
      </p:sp>
      <p:sp>
        <p:nvSpPr>
          <p:cNvPr id="33802" name="Line 10"/>
          <p:cNvSpPr>
            <a:spLocks noChangeShapeType="1"/>
          </p:cNvSpPr>
          <p:nvPr/>
        </p:nvSpPr>
        <p:spPr bwMode="auto">
          <a:xfrm>
            <a:off x="2532063" y="3176588"/>
            <a:ext cx="3386137" cy="0"/>
          </a:xfrm>
          <a:prstGeom prst="line">
            <a:avLst/>
          </a:prstGeom>
          <a:noFill/>
          <a:ln w="9525">
            <a:solidFill>
              <a:schemeClr val="bg1"/>
            </a:solidFill>
            <a:round/>
            <a:headEnd/>
            <a:tailEnd/>
          </a:ln>
        </p:spPr>
        <p:txBody>
          <a:bodyPr wrap="none" anchor="ctr"/>
          <a:lstStyle/>
          <a:p>
            <a:endParaRPr lang="en-US"/>
          </a:p>
        </p:txBody>
      </p:sp>
      <p:sp>
        <p:nvSpPr>
          <p:cNvPr id="33803" name="Line 11"/>
          <p:cNvSpPr>
            <a:spLocks noChangeShapeType="1"/>
          </p:cNvSpPr>
          <p:nvPr/>
        </p:nvSpPr>
        <p:spPr bwMode="auto">
          <a:xfrm>
            <a:off x="2532063" y="3484563"/>
            <a:ext cx="3386137" cy="0"/>
          </a:xfrm>
          <a:prstGeom prst="line">
            <a:avLst/>
          </a:prstGeom>
          <a:noFill/>
          <a:ln w="9525">
            <a:solidFill>
              <a:schemeClr val="bg1"/>
            </a:solidFill>
            <a:round/>
            <a:headEnd/>
            <a:tailEnd/>
          </a:ln>
        </p:spPr>
        <p:txBody>
          <a:bodyPr wrap="none" anchor="ctr"/>
          <a:lstStyle/>
          <a:p>
            <a:endParaRPr lang="en-US"/>
          </a:p>
        </p:txBody>
      </p:sp>
      <p:sp>
        <p:nvSpPr>
          <p:cNvPr id="33804" name="Line 12"/>
          <p:cNvSpPr>
            <a:spLocks noChangeShapeType="1"/>
          </p:cNvSpPr>
          <p:nvPr/>
        </p:nvSpPr>
        <p:spPr bwMode="auto">
          <a:xfrm>
            <a:off x="2532063" y="3792538"/>
            <a:ext cx="3386137" cy="0"/>
          </a:xfrm>
          <a:prstGeom prst="line">
            <a:avLst/>
          </a:prstGeom>
          <a:noFill/>
          <a:ln w="9525">
            <a:solidFill>
              <a:schemeClr val="bg1"/>
            </a:solidFill>
            <a:round/>
            <a:headEnd/>
            <a:tailEnd/>
          </a:ln>
        </p:spPr>
        <p:txBody>
          <a:bodyPr wrap="none" anchor="ctr"/>
          <a:lstStyle/>
          <a:p>
            <a:endParaRPr lang="en-US"/>
          </a:p>
        </p:txBody>
      </p:sp>
      <p:sp>
        <p:nvSpPr>
          <p:cNvPr id="33805" name="Line 13"/>
          <p:cNvSpPr>
            <a:spLocks noChangeShapeType="1"/>
          </p:cNvSpPr>
          <p:nvPr/>
        </p:nvSpPr>
        <p:spPr bwMode="auto">
          <a:xfrm>
            <a:off x="2532063" y="4100513"/>
            <a:ext cx="3386137" cy="0"/>
          </a:xfrm>
          <a:prstGeom prst="line">
            <a:avLst/>
          </a:prstGeom>
          <a:noFill/>
          <a:ln w="9525">
            <a:solidFill>
              <a:schemeClr val="bg1"/>
            </a:solidFill>
            <a:round/>
            <a:headEnd/>
            <a:tailEnd/>
          </a:ln>
        </p:spPr>
        <p:txBody>
          <a:bodyPr wrap="none" anchor="ctr"/>
          <a:lstStyle/>
          <a:p>
            <a:endParaRPr lang="en-US"/>
          </a:p>
        </p:txBody>
      </p:sp>
      <p:sp>
        <p:nvSpPr>
          <p:cNvPr id="33806" name="Line 14"/>
          <p:cNvSpPr>
            <a:spLocks noChangeShapeType="1"/>
          </p:cNvSpPr>
          <p:nvPr/>
        </p:nvSpPr>
        <p:spPr bwMode="auto">
          <a:xfrm>
            <a:off x="2532063" y="4408488"/>
            <a:ext cx="3386137" cy="0"/>
          </a:xfrm>
          <a:prstGeom prst="line">
            <a:avLst/>
          </a:prstGeom>
          <a:noFill/>
          <a:ln w="9525">
            <a:solidFill>
              <a:schemeClr val="bg1"/>
            </a:solidFill>
            <a:round/>
            <a:headEnd/>
            <a:tailEnd/>
          </a:ln>
        </p:spPr>
        <p:txBody>
          <a:bodyPr wrap="none" anchor="ctr"/>
          <a:lstStyle/>
          <a:p>
            <a:endParaRPr lang="en-US"/>
          </a:p>
        </p:txBody>
      </p:sp>
      <p:sp>
        <p:nvSpPr>
          <p:cNvPr id="33807" name="Line 15"/>
          <p:cNvSpPr>
            <a:spLocks noChangeShapeType="1"/>
          </p:cNvSpPr>
          <p:nvPr/>
        </p:nvSpPr>
        <p:spPr bwMode="auto">
          <a:xfrm>
            <a:off x="2532063" y="4716463"/>
            <a:ext cx="3386137" cy="0"/>
          </a:xfrm>
          <a:prstGeom prst="line">
            <a:avLst/>
          </a:prstGeom>
          <a:noFill/>
          <a:ln w="9525">
            <a:solidFill>
              <a:schemeClr val="bg1"/>
            </a:solidFill>
            <a:round/>
            <a:headEnd/>
            <a:tailEnd/>
          </a:ln>
        </p:spPr>
        <p:txBody>
          <a:bodyPr wrap="none" anchor="ctr"/>
          <a:lstStyle/>
          <a:p>
            <a:endParaRPr lang="en-US"/>
          </a:p>
        </p:txBody>
      </p:sp>
      <p:sp>
        <p:nvSpPr>
          <p:cNvPr id="33808" name="Text Box 16"/>
          <p:cNvSpPr txBox="1">
            <a:spLocks noChangeArrowheads="1"/>
          </p:cNvSpPr>
          <p:nvPr/>
        </p:nvSpPr>
        <p:spPr bwMode="auto">
          <a:xfrm>
            <a:off x="4140200" y="4575175"/>
            <a:ext cx="412750" cy="914400"/>
          </a:xfrm>
          <a:prstGeom prst="rect">
            <a:avLst/>
          </a:prstGeom>
          <a:noFill/>
          <a:ln w="9525">
            <a:noFill/>
            <a:miter lim="800000"/>
            <a:headEnd/>
            <a:tailEnd/>
          </a:ln>
        </p:spPr>
        <p:txBody>
          <a:bodyPr wrap="none">
            <a:spAutoFit/>
          </a:bodyPr>
          <a:lstStyle/>
          <a:p>
            <a:pPr eaLnBrk="0" hangingPunct="0"/>
            <a:r>
              <a:rPr lang="en-US" sz="5400">
                <a:solidFill>
                  <a:schemeClr val="bg1"/>
                </a:solidFill>
                <a:latin typeface="Times New Roman" pitchFamily="18" charset="0"/>
              </a:rPr>
              <a:t>-</a:t>
            </a:r>
            <a:endParaRPr lang="en-US" sz="2400">
              <a:solidFill>
                <a:schemeClr val="bg1"/>
              </a:solidFill>
              <a:latin typeface="Times New Roman" pitchFamily="18" charset="0"/>
            </a:endParaRPr>
          </a:p>
        </p:txBody>
      </p:sp>
      <p:sp>
        <p:nvSpPr>
          <p:cNvPr id="33809" name="Text Box 17"/>
          <p:cNvSpPr txBox="1">
            <a:spLocks noChangeArrowheads="1"/>
          </p:cNvSpPr>
          <p:nvPr/>
        </p:nvSpPr>
        <p:spPr bwMode="auto">
          <a:xfrm>
            <a:off x="4068763" y="1371600"/>
            <a:ext cx="571500" cy="914400"/>
          </a:xfrm>
          <a:prstGeom prst="rect">
            <a:avLst/>
          </a:prstGeom>
          <a:noFill/>
          <a:ln w="9525">
            <a:noFill/>
            <a:miter lim="800000"/>
            <a:headEnd/>
            <a:tailEnd/>
          </a:ln>
        </p:spPr>
        <p:txBody>
          <a:bodyPr wrap="none">
            <a:spAutoFit/>
          </a:bodyPr>
          <a:lstStyle/>
          <a:p>
            <a:pPr eaLnBrk="0" hangingPunct="0"/>
            <a:r>
              <a:rPr lang="en-US" sz="5400">
                <a:solidFill>
                  <a:schemeClr val="bg1"/>
                </a:solidFill>
                <a:latin typeface="Times New Roman" pitchFamily="18" charset="0"/>
              </a:rPr>
              <a:t>+</a:t>
            </a:r>
            <a:endParaRPr lang="en-US" sz="2400">
              <a:solidFill>
                <a:schemeClr val="bg1"/>
              </a:solidFill>
              <a:latin typeface="Times New Roman" pitchFamily="18" charset="0"/>
            </a:endParaRPr>
          </a:p>
        </p:txBody>
      </p:sp>
      <p:sp>
        <p:nvSpPr>
          <p:cNvPr id="33810" name="Text Box 18"/>
          <p:cNvSpPr txBox="1">
            <a:spLocks noChangeArrowheads="1"/>
          </p:cNvSpPr>
          <p:nvPr/>
        </p:nvSpPr>
        <p:spPr bwMode="auto">
          <a:xfrm>
            <a:off x="6202363" y="2620963"/>
            <a:ext cx="304800" cy="1555750"/>
          </a:xfrm>
          <a:prstGeom prst="rect">
            <a:avLst/>
          </a:prstGeom>
          <a:noFill/>
          <a:ln w="9525">
            <a:noFill/>
            <a:miter lim="800000"/>
            <a:headEnd/>
            <a:tailEnd/>
          </a:ln>
        </p:spPr>
        <p:txBody>
          <a:bodyPr>
            <a:spAutoFit/>
          </a:bodyPr>
          <a:lstStyle/>
          <a:p>
            <a:pPr eaLnBrk="0" hangingPunct="0"/>
            <a:r>
              <a:rPr lang="en-US" sz="9600">
                <a:solidFill>
                  <a:schemeClr val="bg1"/>
                </a:solidFill>
                <a:latin typeface="Times New Roman" pitchFamily="18" charset="0"/>
              </a:rPr>
              <a:t>}</a:t>
            </a:r>
          </a:p>
        </p:txBody>
      </p:sp>
      <p:sp>
        <p:nvSpPr>
          <p:cNvPr id="33811" name="Text Box 19"/>
          <p:cNvSpPr txBox="1">
            <a:spLocks noChangeArrowheads="1"/>
          </p:cNvSpPr>
          <p:nvPr/>
        </p:nvSpPr>
        <p:spPr bwMode="auto">
          <a:xfrm>
            <a:off x="6907213" y="3236913"/>
            <a:ext cx="1398587" cy="274637"/>
          </a:xfrm>
          <a:prstGeom prst="rect">
            <a:avLst/>
          </a:prstGeom>
          <a:noFill/>
          <a:ln w="9525">
            <a:noFill/>
            <a:miter lim="800000"/>
            <a:headEnd/>
            <a:tailEnd/>
          </a:ln>
        </p:spPr>
        <p:txBody>
          <a:bodyPr wrap="none">
            <a:spAutoFit/>
          </a:bodyPr>
          <a:lstStyle/>
          <a:p>
            <a:pPr eaLnBrk="0" hangingPunct="0"/>
            <a:r>
              <a:rPr lang="en-US" sz="1200">
                <a:solidFill>
                  <a:schemeClr val="bg1"/>
                </a:solidFill>
                <a:latin typeface="Times New Roman" pitchFamily="18" charset="0"/>
              </a:rPr>
              <a:t>Isoclinas de aptidão</a:t>
            </a:r>
          </a:p>
        </p:txBody>
      </p:sp>
      <p:sp>
        <p:nvSpPr>
          <p:cNvPr id="33812" name="Line 20"/>
          <p:cNvSpPr>
            <a:spLocks noChangeShapeType="1"/>
          </p:cNvSpPr>
          <p:nvPr/>
        </p:nvSpPr>
        <p:spPr bwMode="auto">
          <a:xfrm flipH="1" flipV="1">
            <a:off x="3505200" y="2971800"/>
            <a:ext cx="14288" cy="2052638"/>
          </a:xfrm>
          <a:prstGeom prst="line">
            <a:avLst/>
          </a:prstGeom>
          <a:noFill/>
          <a:ln w="38100">
            <a:solidFill>
              <a:schemeClr val="bg1"/>
            </a:solidFill>
            <a:round/>
            <a:headEnd/>
            <a:tailEnd type="arrow" w="med" len="med"/>
          </a:ln>
        </p:spPr>
        <p:txBody>
          <a:bodyPr wrap="none" anchor="ctr"/>
          <a:lstStyle/>
          <a:p>
            <a:endParaRPr lang="en-US"/>
          </a:p>
        </p:txBody>
      </p:sp>
      <p:sp>
        <p:nvSpPr>
          <p:cNvPr id="33813" name="Text Box 21"/>
          <p:cNvSpPr txBox="1">
            <a:spLocks noChangeArrowheads="1"/>
          </p:cNvSpPr>
          <p:nvPr/>
        </p:nvSpPr>
        <p:spPr bwMode="auto">
          <a:xfrm>
            <a:off x="2362200" y="3505200"/>
            <a:ext cx="1309688" cy="639763"/>
          </a:xfrm>
          <a:prstGeom prst="rect">
            <a:avLst/>
          </a:prstGeom>
          <a:noFill/>
          <a:ln w="9525">
            <a:noFill/>
            <a:miter lim="800000"/>
            <a:headEnd/>
            <a:tailEnd/>
          </a:ln>
        </p:spPr>
        <p:txBody>
          <a:bodyPr>
            <a:spAutoFit/>
          </a:bodyPr>
          <a:lstStyle/>
          <a:p>
            <a:pPr eaLnBrk="0" hangingPunct="0"/>
            <a:r>
              <a:rPr lang="en-US" sz="1200">
                <a:solidFill>
                  <a:schemeClr val="bg1"/>
                </a:solidFill>
                <a:latin typeface="Times New Roman" pitchFamily="18" charset="0"/>
              </a:rPr>
              <a:t>Direção da seleção</a:t>
            </a:r>
            <a:r>
              <a:rPr lang="en-US" sz="2400" b="1">
                <a:solidFill>
                  <a:schemeClr val="bg1"/>
                </a:solidFill>
                <a:latin typeface="Times New Roman" pitchFamily="18" charset="0"/>
              </a:rPr>
              <a:t> - β</a:t>
            </a:r>
          </a:p>
        </p:txBody>
      </p:sp>
      <p:sp>
        <p:nvSpPr>
          <p:cNvPr id="33814" name="Text Box 22"/>
          <p:cNvSpPr txBox="1">
            <a:spLocks noChangeArrowheads="1"/>
          </p:cNvSpPr>
          <p:nvPr/>
        </p:nvSpPr>
        <p:spPr bwMode="auto">
          <a:xfrm>
            <a:off x="4114800" y="4267200"/>
            <a:ext cx="2020888" cy="457200"/>
          </a:xfrm>
          <a:prstGeom prst="rect">
            <a:avLst/>
          </a:prstGeom>
          <a:noFill/>
          <a:ln w="9525">
            <a:noFill/>
            <a:miter lim="800000"/>
            <a:headEnd/>
            <a:tailEnd/>
          </a:ln>
        </p:spPr>
        <p:txBody>
          <a:bodyPr wrap="none">
            <a:spAutoFit/>
          </a:bodyPr>
          <a:lstStyle/>
          <a:p>
            <a:pPr eaLnBrk="0" hangingPunct="0"/>
            <a:r>
              <a:rPr lang="en-US" sz="2400" b="1">
                <a:solidFill>
                  <a:schemeClr val="bg1"/>
                </a:solidFill>
                <a:latin typeface="Times New Roman" pitchFamily="18" charset="0"/>
              </a:rPr>
              <a:t>Δz </a:t>
            </a:r>
            <a:r>
              <a:rPr lang="en-US" sz="2400">
                <a:solidFill>
                  <a:schemeClr val="bg1"/>
                </a:solidFill>
                <a:latin typeface="Times New Roman" pitchFamily="18" charset="0"/>
              </a:rPr>
              <a:t>- </a:t>
            </a:r>
            <a:r>
              <a:rPr lang="en-US" sz="1200">
                <a:solidFill>
                  <a:schemeClr val="bg1"/>
                </a:solidFill>
                <a:latin typeface="Times New Roman" pitchFamily="18" charset="0"/>
              </a:rPr>
              <a:t>Direção da evolução</a:t>
            </a:r>
            <a:endParaRPr lang="en-US" sz="2400" b="1">
              <a:solidFill>
                <a:schemeClr val="bg1"/>
              </a:solidFill>
              <a:latin typeface="Times New Roman" pitchFamily="18" charset="0"/>
            </a:endParaRPr>
          </a:p>
        </p:txBody>
      </p:sp>
      <p:sp>
        <p:nvSpPr>
          <p:cNvPr id="33815" name="Freeform 23"/>
          <p:cNvSpPr>
            <a:spLocks/>
          </p:cNvSpPr>
          <p:nvPr/>
        </p:nvSpPr>
        <p:spPr bwMode="auto">
          <a:xfrm>
            <a:off x="3308350" y="5208588"/>
            <a:ext cx="1128713" cy="287337"/>
          </a:xfrm>
          <a:custGeom>
            <a:avLst/>
            <a:gdLst>
              <a:gd name="T0" fmla="*/ 0 w 768"/>
              <a:gd name="T1" fmla="*/ 0 h 224"/>
              <a:gd name="T2" fmla="*/ 2147483647 w 768"/>
              <a:gd name="T3" fmla="*/ 2147483647 h 224"/>
              <a:gd name="T4" fmla="*/ 2147483647 w 768"/>
              <a:gd name="T5" fmla="*/ 2147483647 h 224"/>
              <a:gd name="T6" fmla="*/ 2147483647 w 768"/>
              <a:gd name="T7" fmla="*/ 2147483647 h 224"/>
              <a:gd name="T8" fmla="*/ 0 60000 65536"/>
              <a:gd name="T9" fmla="*/ 0 60000 65536"/>
              <a:gd name="T10" fmla="*/ 0 60000 65536"/>
              <a:gd name="T11" fmla="*/ 0 60000 65536"/>
              <a:gd name="T12" fmla="*/ 0 w 768"/>
              <a:gd name="T13" fmla="*/ 0 h 224"/>
              <a:gd name="T14" fmla="*/ 768 w 768"/>
              <a:gd name="T15" fmla="*/ 224 h 224"/>
            </a:gdLst>
            <a:ahLst/>
            <a:cxnLst>
              <a:cxn ang="T8">
                <a:pos x="T0" y="T1"/>
              </a:cxn>
              <a:cxn ang="T9">
                <a:pos x="T2" y="T3"/>
              </a:cxn>
              <a:cxn ang="T10">
                <a:pos x="T4" y="T5"/>
              </a:cxn>
              <a:cxn ang="T11">
                <a:pos x="T6" y="T7"/>
              </a:cxn>
            </a:cxnLst>
            <a:rect l="T12" t="T13" r="T14" b="T15"/>
            <a:pathLst>
              <a:path w="768" h="224">
                <a:moveTo>
                  <a:pt x="0" y="0"/>
                </a:moveTo>
                <a:cubicBezTo>
                  <a:pt x="16" y="80"/>
                  <a:pt x="32" y="160"/>
                  <a:pt x="144" y="192"/>
                </a:cubicBezTo>
                <a:cubicBezTo>
                  <a:pt x="256" y="224"/>
                  <a:pt x="576" y="192"/>
                  <a:pt x="672" y="192"/>
                </a:cubicBezTo>
                <a:cubicBezTo>
                  <a:pt x="768" y="192"/>
                  <a:pt x="744" y="192"/>
                  <a:pt x="720" y="192"/>
                </a:cubicBezTo>
              </a:path>
            </a:pathLst>
          </a:custGeom>
          <a:noFill/>
          <a:ln w="28575">
            <a:solidFill>
              <a:schemeClr val="bg1"/>
            </a:solidFill>
            <a:round/>
            <a:headEnd type="arrow" w="med" len="med"/>
            <a:tailEnd/>
          </a:ln>
        </p:spPr>
        <p:txBody>
          <a:bodyPr wrap="none" anchor="ctr"/>
          <a:lstStyle/>
          <a:p>
            <a:endParaRPr lang="en-US"/>
          </a:p>
        </p:txBody>
      </p:sp>
      <p:sp>
        <p:nvSpPr>
          <p:cNvPr id="33816" name="Text Box 24"/>
          <p:cNvSpPr txBox="1">
            <a:spLocks noChangeArrowheads="1"/>
          </p:cNvSpPr>
          <p:nvPr/>
        </p:nvSpPr>
        <p:spPr bwMode="auto">
          <a:xfrm>
            <a:off x="4494213" y="5241925"/>
            <a:ext cx="419100" cy="457200"/>
          </a:xfrm>
          <a:prstGeom prst="rect">
            <a:avLst/>
          </a:prstGeom>
          <a:noFill/>
          <a:ln w="9525">
            <a:noFill/>
            <a:miter lim="800000"/>
            <a:headEnd/>
            <a:tailEnd/>
          </a:ln>
        </p:spPr>
        <p:txBody>
          <a:bodyPr wrap="none">
            <a:spAutoFit/>
          </a:bodyPr>
          <a:lstStyle/>
          <a:p>
            <a:pPr eaLnBrk="0" hangingPunct="0"/>
            <a:r>
              <a:rPr lang="en-US" sz="2400" b="1">
                <a:solidFill>
                  <a:schemeClr val="bg1"/>
                </a:solidFill>
                <a:latin typeface="Times New Roman" pitchFamily="18" charset="0"/>
              </a:rPr>
              <a:t>G</a:t>
            </a:r>
            <a:endParaRPr lang="en-US" sz="2400">
              <a:solidFill>
                <a:schemeClr val="bg1"/>
              </a:solidFill>
              <a:latin typeface="Times New Roman" pitchFamily="18" charset="0"/>
            </a:endParaRPr>
          </a:p>
        </p:txBody>
      </p:sp>
      <p:sp>
        <p:nvSpPr>
          <p:cNvPr id="33817" name="Oval 25"/>
          <p:cNvSpPr>
            <a:spLocks noChangeArrowheads="1"/>
          </p:cNvSpPr>
          <p:nvPr/>
        </p:nvSpPr>
        <p:spPr bwMode="auto">
          <a:xfrm rot="-1716460">
            <a:off x="4191000" y="3581400"/>
            <a:ext cx="1128713" cy="246063"/>
          </a:xfrm>
          <a:prstGeom prst="ellipse">
            <a:avLst/>
          </a:prstGeom>
          <a:solidFill>
            <a:schemeClr val="accent1"/>
          </a:solidFill>
          <a:ln w="9525">
            <a:solidFill>
              <a:schemeClr val="tx1"/>
            </a:solidFill>
            <a:round/>
            <a:headEnd/>
            <a:tailEnd/>
          </a:ln>
        </p:spPr>
        <p:txBody>
          <a:bodyPr wrap="none" anchor="ctr"/>
          <a:lstStyle/>
          <a:p>
            <a:pPr algn="ctr" eaLnBrk="0" hangingPunct="0"/>
            <a:endParaRPr lang="en-US" sz="2400" noProof="1">
              <a:solidFill>
                <a:schemeClr val="bg1"/>
              </a:solidFill>
              <a:latin typeface="Times New Roman" pitchFamily="18" charset="0"/>
            </a:endParaRPr>
          </a:p>
        </p:txBody>
      </p:sp>
      <p:sp>
        <p:nvSpPr>
          <p:cNvPr id="33818" name="Text Box 26"/>
          <p:cNvSpPr txBox="1">
            <a:spLocks noChangeArrowheads="1"/>
          </p:cNvSpPr>
          <p:nvPr/>
        </p:nvSpPr>
        <p:spPr bwMode="auto">
          <a:xfrm>
            <a:off x="152400" y="0"/>
            <a:ext cx="8991600" cy="1917700"/>
          </a:xfrm>
          <a:prstGeom prst="rect">
            <a:avLst/>
          </a:prstGeom>
          <a:noFill/>
          <a:ln w="9525">
            <a:noFill/>
            <a:miter lim="800000"/>
            <a:headEnd/>
            <a:tailEnd/>
          </a:ln>
        </p:spPr>
        <p:txBody>
          <a:bodyPr>
            <a:spAutoFit/>
          </a:bodyPr>
          <a:lstStyle/>
          <a:p>
            <a:pPr eaLnBrk="0" hangingPunct="0">
              <a:buFontTx/>
              <a:buChar char="•"/>
            </a:pPr>
            <a:r>
              <a:rPr lang="en-US" sz="2400">
                <a:solidFill>
                  <a:schemeClr val="bg1"/>
                </a:solidFill>
                <a:latin typeface="Times New Roman" pitchFamily="18" charset="0"/>
              </a:rPr>
              <a:t> Resposta evolutiva à seleção (</a:t>
            </a:r>
            <a:r>
              <a:rPr lang="en-US" sz="2400" b="1">
                <a:solidFill>
                  <a:schemeClr val="bg1"/>
                </a:solidFill>
                <a:latin typeface="Times New Roman" pitchFamily="18" charset="0"/>
              </a:rPr>
              <a:t>Δz</a:t>
            </a:r>
            <a:r>
              <a:rPr lang="en-US" sz="2400">
                <a:solidFill>
                  <a:schemeClr val="bg1"/>
                </a:solidFill>
                <a:latin typeface="Times New Roman" pitchFamily="18" charset="0"/>
              </a:rPr>
              <a:t> ) desvia da direção da </a:t>
            </a:r>
          </a:p>
          <a:p>
            <a:pPr eaLnBrk="0" hangingPunct="0"/>
            <a:r>
              <a:rPr lang="en-US" sz="2400">
                <a:solidFill>
                  <a:schemeClr val="bg1"/>
                </a:solidFill>
                <a:latin typeface="Times New Roman" pitchFamily="18" charset="0"/>
              </a:rPr>
              <a:t>seleção (</a:t>
            </a:r>
            <a:r>
              <a:rPr lang="en-US" sz="2400" b="1">
                <a:solidFill>
                  <a:schemeClr val="bg1"/>
                </a:solidFill>
                <a:latin typeface="Times New Roman" pitchFamily="18" charset="0"/>
              </a:rPr>
              <a:t>β</a:t>
            </a:r>
            <a:r>
              <a:rPr lang="en-US" sz="2400">
                <a:solidFill>
                  <a:schemeClr val="bg1"/>
                </a:solidFill>
                <a:latin typeface="Times New Roman" pitchFamily="18" charset="0"/>
              </a:rPr>
              <a:t> ) por causa do padrão da matriz de variância/covariância genetica (</a:t>
            </a:r>
            <a:r>
              <a:rPr lang="en-US" sz="2400" b="1">
                <a:solidFill>
                  <a:schemeClr val="bg1"/>
                </a:solidFill>
                <a:latin typeface="Times New Roman" pitchFamily="18" charset="0"/>
              </a:rPr>
              <a:t>G</a:t>
            </a:r>
            <a:r>
              <a:rPr lang="en-US" sz="2400">
                <a:solidFill>
                  <a:schemeClr val="bg1"/>
                </a:solidFill>
                <a:latin typeface="Times New Roman" pitchFamily="18" charset="0"/>
              </a:rPr>
              <a:t> = faz o papel da h</a:t>
            </a:r>
            <a:r>
              <a:rPr lang="en-US" sz="2400" baseline="30000">
                <a:solidFill>
                  <a:schemeClr val="bg1"/>
                </a:solidFill>
                <a:latin typeface="Times New Roman" pitchFamily="18" charset="0"/>
              </a:rPr>
              <a:t>2</a:t>
            </a:r>
            <a:r>
              <a:rPr lang="en-US" sz="2400">
                <a:solidFill>
                  <a:schemeClr val="bg1"/>
                </a:solidFill>
                <a:latin typeface="Times New Roman" pitchFamily="18" charset="0"/>
              </a:rPr>
              <a:t> na equação univariada R= h</a:t>
            </a:r>
            <a:r>
              <a:rPr lang="en-US" sz="2400" baseline="30000">
                <a:solidFill>
                  <a:schemeClr val="bg1"/>
                </a:solidFill>
                <a:latin typeface="Times New Roman" pitchFamily="18" charset="0"/>
              </a:rPr>
              <a:t>2</a:t>
            </a:r>
            <a:r>
              <a:rPr lang="en-US" sz="2400">
                <a:solidFill>
                  <a:schemeClr val="bg1"/>
                </a:solidFill>
                <a:latin typeface="Times New Roman" pitchFamily="18" charset="0"/>
              </a:rPr>
              <a:t>S, e portanto e devido primordialmente aos efeitos dos alelos em todos os genes individuais afetando os caracteres em questão)</a:t>
            </a:r>
          </a:p>
        </p:txBody>
      </p:sp>
      <p:sp>
        <p:nvSpPr>
          <p:cNvPr id="33819" name="Line 27"/>
          <p:cNvSpPr>
            <a:spLocks noChangeShapeType="1"/>
          </p:cNvSpPr>
          <p:nvPr/>
        </p:nvSpPr>
        <p:spPr bwMode="auto">
          <a:xfrm flipV="1">
            <a:off x="3519488" y="3657600"/>
            <a:ext cx="1281112" cy="1366838"/>
          </a:xfrm>
          <a:prstGeom prst="line">
            <a:avLst/>
          </a:prstGeom>
          <a:noFill/>
          <a:ln w="38100">
            <a:solidFill>
              <a:schemeClr val="bg1"/>
            </a:solidFill>
            <a:round/>
            <a:headEnd/>
            <a:tailEnd type="triangle" w="med" len="med"/>
          </a:ln>
        </p:spPr>
        <p:txBody>
          <a:bodyPr wrap="none" anchor="ctr"/>
          <a:lstStyle/>
          <a:p>
            <a:endParaRPr lang="en-US"/>
          </a:p>
        </p:txBody>
      </p:sp>
      <p:sp>
        <p:nvSpPr>
          <p:cNvPr id="33820" name="Text Box 28"/>
          <p:cNvSpPr txBox="1">
            <a:spLocks noChangeArrowheads="1"/>
          </p:cNvSpPr>
          <p:nvPr/>
        </p:nvSpPr>
        <p:spPr bwMode="auto">
          <a:xfrm>
            <a:off x="6781800" y="2438400"/>
            <a:ext cx="1230313" cy="457200"/>
          </a:xfrm>
          <a:prstGeom prst="rect">
            <a:avLst/>
          </a:prstGeom>
          <a:noFill/>
          <a:ln w="9525">
            <a:noFill/>
            <a:miter lim="800000"/>
            <a:headEnd/>
            <a:tailEnd/>
          </a:ln>
        </p:spPr>
        <p:txBody>
          <a:bodyPr wrap="none">
            <a:spAutoFit/>
          </a:bodyPr>
          <a:lstStyle/>
          <a:p>
            <a:pPr eaLnBrk="0" hangingPunct="0"/>
            <a:r>
              <a:rPr lang="en-US" sz="2400" b="1">
                <a:solidFill>
                  <a:schemeClr val="bg1"/>
                </a:solidFill>
                <a:latin typeface="Times New Roman" pitchFamily="18" charset="0"/>
              </a:rPr>
              <a:t>Δz</a:t>
            </a:r>
            <a:r>
              <a:rPr lang="en-US" sz="2400">
                <a:solidFill>
                  <a:schemeClr val="bg1"/>
                </a:solidFill>
                <a:latin typeface="Times New Roman" pitchFamily="18" charset="0"/>
              </a:rPr>
              <a:t> = </a:t>
            </a:r>
            <a:r>
              <a:rPr lang="en-US" sz="2400" b="1">
                <a:solidFill>
                  <a:schemeClr val="bg1"/>
                </a:solidFill>
                <a:latin typeface="Times New Roman" pitchFamily="18" charset="0"/>
              </a:rPr>
              <a:t>Gβ</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p:cNvPicPr>
            <a:picLocks noChangeAspect="1" noChangeArrowheads="1"/>
          </p:cNvPicPr>
          <p:nvPr/>
        </p:nvPicPr>
        <p:blipFill>
          <a:blip r:embed="rId2" cstate="print"/>
          <a:srcRect/>
          <a:stretch>
            <a:fillRect/>
          </a:stretch>
        </p:blipFill>
        <p:spPr bwMode="auto">
          <a:xfrm>
            <a:off x="2643188" y="168275"/>
            <a:ext cx="6286500" cy="6689725"/>
          </a:xfrm>
          <a:prstGeom prst="rect">
            <a:avLst/>
          </a:prstGeom>
          <a:noFill/>
          <a:ln w="9525">
            <a:noFill/>
            <a:miter lim="800000"/>
            <a:headEnd/>
            <a:tailEnd/>
          </a:ln>
        </p:spPr>
      </p:pic>
      <p:sp>
        <p:nvSpPr>
          <p:cNvPr id="38915" name="TextBox 2"/>
          <p:cNvSpPr txBox="1">
            <a:spLocks noChangeArrowheads="1"/>
          </p:cNvSpPr>
          <p:nvPr/>
        </p:nvSpPr>
        <p:spPr bwMode="auto">
          <a:xfrm>
            <a:off x="228600" y="762000"/>
            <a:ext cx="3500438" cy="400110"/>
          </a:xfrm>
          <a:prstGeom prst="rect">
            <a:avLst/>
          </a:prstGeom>
          <a:noFill/>
          <a:ln w="9525">
            <a:noFill/>
            <a:miter lim="800000"/>
            <a:headEnd/>
            <a:tailEnd/>
          </a:ln>
        </p:spPr>
        <p:txBody>
          <a:bodyPr>
            <a:spAutoFit/>
          </a:bodyPr>
          <a:lstStyle/>
          <a:p>
            <a:r>
              <a:rPr lang="pt-BR" sz="2000" dirty="0">
                <a:solidFill>
                  <a:schemeClr val="tx1"/>
                </a:solidFill>
              </a:rPr>
              <a:t>Evolução via deriva genética</a:t>
            </a: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66" name="Group 2"/>
          <p:cNvGrpSpPr>
            <a:grpSpLocks noChangeAspect="1"/>
          </p:cNvGrpSpPr>
          <p:nvPr/>
        </p:nvGrpSpPr>
        <p:grpSpPr bwMode="auto">
          <a:xfrm>
            <a:off x="350838" y="906463"/>
            <a:ext cx="8335962" cy="5951537"/>
            <a:chOff x="333" y="269"/>
            <a:chExt cx="5376" cy="3903"/>
          </a:xfrm>
        </p:grpSpPr>
        <p:pic>
          <p:nvPicPr>
            <p:cNvPr id="88068" name="Picture 3" descr="bicho7"/>
            <p:cNvPicPr>
              <a:picLocks noChangeAspect="1" noChangeArrowheads="1"/>
            </p:cNvPicPr>
            <p:nvPr/>
          </p:nvPicPr>
          <p:blipFill>
            <a:blip r:embed="rId2" cstate="print"/>
            <a:srcRect/>
            <a:stretch>
              <a:fillRect/>
            </a:stretch>
          </p:blipFill>
          <p:spPr bwMode="auto">
            <a:xfrm>
              <a:off x="333" y="269"/>
              <a:ext cx="5376" cy="3903"/>
            </a:xfrm>
            <a:prstGeom prst="rect">
              <a:avLst/>
            </a:prstGeom>
            <a:noFill/>
            <a:ln w="28575">
              <a:noFill/>
              <a:miter lim="800000"/>
              <a:headEnd/>
              <a:tailEnd/>
            </a:ln>
          </p:spPr>
        </p:pic>
        <p:sp>
          <p:nvSpPr>
            <p:cNvPr id="88069" name="Line 4"/>
            <p:cNvSpPr>
              <a:spLocks noChangeAspect="1" noChangeShapeType="1"/>
            </p:cNvSpPr>
            <p:nvPr/>
          </p:nvSpPr>
          <p:spPr bwMode="auto">
            <a:xfrm flipV="1">
              <a:off x="4042" y="2330"/>
              <a:ext cx="288" cy="96"/>
            </a:xfrm>
            <a:prstGeom prst="line">
              <a:avLst/>
            </a:prstGeom>
            <a:noFill/>
            <a:ln w="19050">
              <a:solidFill>
                <a:schemeClr val="tx1"/>
              </a:solidFill>
              <a:round/>
              <a:headEnd/>
              <a:tailEnd/>
            </a:ln>
          </p:spPr>
          <p:txBody>
            <a:bodyPr wrap="none" anchor="ctr"/>
            <a:lstStyle/>
            <a:p>
              <a:endParaRPr lang="en-US"/>
            </a:p>
          </p:txBody>
        </p:sp>
        <p:sp>
          <p:nvSpPr>
            <p:cNvPr id="88070" name="Line 5"/>
            <p:cNvSpPr>
              <a:spLocks noChangeAspect="1" noChangeShapeType="1"/>
            </p:cNvSpPr>
            <p:nvPr/>
          </p:nvSpPr>
          <p:spPr bwMode="auto">
            <a:xfrm flipV="1">
              <a:off x="4416" y="2640"/>
              <a:ext cx="288" cy="96"/>
            </a:xfrm>
            <a:prstGeom prst="line">
              <a:avLst/>
            </a:prstGeom>
            <a:noFill/>
            <a:ln w="19050">
              <a:solidFill>
                <a:schemeClr val="tx1"/>
              </a:solidFill>
              <a:round/>
              <a:headEnd/>
              <a:tailEnd/>
            </a:ln>
          </p:spPr>
          <p:txBody>
            <a:bodyPr wrap="none" anchor="ctr"/>
            <a:lstStyle/>
            <a:p>
              <a:endParaRPr lang="en-US"/>
            </a:p>
          </p:txBody>
        </p:sp>
        <p:sp>
          <p:nvSpPr>
            <p:cNvPr id="88071" name="Line 6"/>
            <p:cNvSpPr>
              <a:spLocks noChangeAspect="1" noChangeShapeType="1"/>
            </p:cNvSpPr>
            <p:nvPr/>
          </p:nvSpPr>
          <p:spPr bwMode="auto">
            <a:xfrm flipV="1">
              <a:off x="4368" y="2880"/>
              <a:ext cx="336" cy="96"/>
            </a:xfrm>
            <a:prstGeom prst="line">
              <a:avLst/>
            </a:prstGeom>
            <a:noFill/>
            <a:ln w="19050">
              <a:solidFill>
                <a:schemeClr val="tx1"/>
              </a:solidFill>
              <a:round/>
              <a:headEnd/>
              <a:tailEnd/>
            </a:ln>
          </p:spPr>
          <p:txBody>
            <a:bodyPr wrap="none" anchor="ctr"/>
            <a:lstStyle/>
            <a:p>
              <a:endParaRPr lang="en-US"/>
            </a:p>
          </p:txBody>
        </p:sp>
        <p:sp>
          <p:nvSpPr>
            <p:cNvPr id="88072" name="Line 7"/>
            <p:cNvSpPr>
              <a:spLocks noChangeAspect="1" noChangeShapeType="1"/>
            </p:cNvSpPr>
            <p:nvPr/>
          </p:nvSpPr>
          <p:spPr bwMode="auto">
            <a:xfrm>
              <a:off x="4534" y="3148"/>
              <a:ext cx="48" cy="96"/>
            </a:xfrm>
            <a:prstGeom prst="line">
              <a:avLst/>
            </a:prstGeom>
            <a:noFill/>
            <a:ln w="19050">
              <a:solidFill>
                <a:schemeClr val="tx1"/>
              </a:solidFill>
              <a:round/>
              <a:headEnd/>
              <a:tailEnd/>
            </a:ln>
          </p:spPr>
          <p:txBody>
            <a:bodyPr wrap="none" anchor="ctr"/>
            <a:lstStyle/>
            <a:p>
              <a:endParaRPr lang="en-US"/>
            </a:p>
          </p:txBody>
        </p:sp>
        <p:sp>
          <p:nvSpPr>
            <p:cNvPr id="88073" name="Line 8"/>
            <p:cNvSpPr>
              <a:spLocks noChangeAspect="1" noChangeShapeType="1"/>
            </p:cNvSpPr>
            <p:nvPr/>
          </p:nvSpPr>
          <p:spPr bwMode="auto">
            <a:xfrm>
              <a:off x="4243" y="3168"/>
              <a:ext cx="288" cy="480"/>
            </a:xfrm>
            <a:prstGeom prst="line">
              <a:avLst/>
            </a:prstGeom>
            <a:noFill/>
            <a:ln w="19050">
              <a:solidFill>
                <a:schemeClr val="tx1"/>
              </a:solidFill>
              <a:round/>
              <a:headEnd/>
              <a:tailEnd/>
            </a:ln>
          </p:spPr>
          <p:txBody>
            <a:bodyPr wrap="none" anchor="ctr"/>
            <a:lstStyle/>
            <a:p>
              <a:endParaRPr lang="en-US"/>
            </a:p>
          </p:txBody>
        </p:sp>
        <p:sp>
          <p:nvSpPr>
            <p:cNvPr id="88074" name="Line 9"/>
            <p:cNvSpPr>
              <a:spLocks noChangeAspect="1" noChangeShapeType="1"/>
            </p:cNvSpPr>
            <p:nvPr/>
          </p:nvSpPr>
          <p:spPr bwMode="auto">
            <a:xfrm flipH="1">
              <a:off x="3627" y="3171"/>
              <a:ext cx="432" cy="432"/>
            </a:xfrm>
            <a:prstGeom prst="line">
              <a:avLst/>
            </a:prstGeom>
            <a:noFill/>
            <a:ln w="19050">
              <a:solidFill>
                <a:schemeClr val="tx1"/>
              </a:solidFill>
              <a:round/>
              <a:headEnd/>
              <a:tailEnd/>
            </a:ln>
          </p:spPr>
          <p:txBody>
            <a:bodyPr wrap="none" anchor="ctr"/>
            <a:lstStyle/>
            <a:p>
              <a:endParaRPr lang="en-US"/>
            </a:p>
          </p:txBody>
        </p:sp>
        <p:sp>
          <p:nvSpPr>
            <p:cNvPr id="88075" name="Line 10"/>
            <p:cNvSpPr>
              <a:spLocks noChangeAspect="1" noChangeShapeType="1"/>
            </p:cNvSpPr>
            <p:nvPr/>
          </p:nvSpPr>
          <p:spPr bwMode="auto">
            <a:xfrm flipH="1">
              <a:off x="3384" y="2890"/>
              <a:ext cx="672" cy="0"/>
            </a:xfrm>
            <a:prstGeom prst="line">
              <a:avLst/>
            </a:prstGeom>
            <a:noFill/>
            <a:ln w="19050">
              <a:solidFill>
                <a:schemeClr val="tx1"/>
              </a:solidFill>
              <a:round/>
              <a:headEnd/>
              <a:tailEnd/>
            </a:ln>
          </p:spPr>
          <p:txBody>
            <a:bodyPr wrap="none" anchor="ctr"/>
            <a:lstStyle/>
            <a:p>
              <a:endParaRPr lang="en-US"/>
            </a:p>
          </p:txBody>
        </p:sp>
        <p:sp>
          <p:nvSpPr>
            <p:cNvPr id="88076" name="Line 11"/>
            <p:cNvSpPr>
              <a:spLocks noChangeAspect="1" noChangeShapeType="1"/>
            </p:cNvSpPr>
            <p:nvPr/>
          </p:nvSpPr>
          <p:spPr bwMode="auto">
            <a:xfrm flipH="1" flipV="1">
              <a:off x="3672" y="2452"/>
              <a:ext cx="384" cy="288"/>
            </a:xfrm>
            <a:prstGeom prst="line">
              <a:avLst/>
            </a:prstGeom>
            <a:noFill/>
            <a:ln w="19050">
              <a:solidFill>
                <a:schemeClr val="tx1"/>
              </a:solidFill>
              <a:round/>
              <a:headEnd/>
              <a:tailEnd/>
            </a:ln>
          </p:spPr>
          <p:txBody>
            <a:bodyPr wrap="none" anchor="ctr"/>
            <a:lstStyle/>
            <a:p>
              <a:endParaRPr lang="en-US"/>
            </a:p>
          </p:txBody>
        </p:sp>
        <p:sp>
          <p:nvSpPr>
            <p:cNvPr id="88077" name="Text Box 12"/>
            <p:cNvSpPr txBox="1">
              <a:spLocks noChangeAspect="1" noChangeArrowheads="1"/>
            </p:cNvSpPr>
            <p:nvPr/>
          </p:nvSpPr>
          <p:spPr bwMode="auto">
            <a:xfrm>
              <a:off x="3504" y="2342"/>
              <a:ext cx="240"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NA</a:t>
              </a:r>
              <a:endParaRPr lang="en-US" sz="1400" noProof="1">
                <a:latin typeface="Times New Roman" pitchFamily="18" charset="0"/>
              </a:endParaRPr>
            </a:p>
          </p:txBody>
        </p:sp>
        <p:sp>
          <p:nvSpPr>
            <p:cNvPr id="88078" name="Text Box 13"/>
            <p:cNvSpPr txBox="1">
              <a:spLocks noChangeAspect="1" noChangeArrowheads="1"/>
            </p:cNvSpPr>
            <p:nvPr/>
          </p:nvSpPr>
          <p:spPr bwMode="auto">
            <a:xfrm>
              <a:off x="3168" y="2822"/>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NSL</a:t>
              </a:r>
              <a:endParaRPr lang="en-US" sz="1400" noProof="1">
                <a:latin typeface="Times New Roman" pitchFamily="18" charset="0"/>
              </a:endParaRPr>
            </a:p>
          </p:txBody>
        </p:sp>
        <p:sp>
          <p:nvSpPr>
            <p:cNvPr id="88079" name="Text Box 14"/>
            <p:cNvSpPr txBox="1">
              <a:spLocks noChangeAspect="1" noChangeArrowheads="1"/>
            </p:cNvSpPr>
            <p:nvPr/>
          </p:nvSpPr>
          <p:spPr bwMode="auto">
            <a:xfrm>
              <a:off x="4272" y="2256"/>
              <a:ext cx="336"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 BR </a:t>
              </a:r>
              <a:endParaRPr lang="en-US" sz="1400" noProof="1">
                <a:latin typeface="Times New Roman" pitchFamily="18" charset="0"/>
              </a:endParaRPr>
            </a:p>
          </p:txBody>
        </p:sp>
        <p:sp>
          <p:nvSpPr>
            <p:cNvPr id="88080" name="Text Box 15"/>
            <p:cNvSpPr txBox="1">
              <a:spLocks noChangeAspect="1" noChangeArrowheads="1"/>
            </p:cNvSpPr>
            <p:nvPr/>
          </p:nvSpPr>
          <p:spPr bwMode="auto">
            <a:xfrm>
              <a:off x="4656" y="2544"/>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 FM</a:t>
              </a:r>
              <a:endParaRPr lang="en-US" sz="1400" noProof="1">
                <a:latin typeface="Times New Roman" pitchFamily="18" charset="0"/>
              </a:endParaRPr>
            </a:p>
          </p:txBody>
        </p:sp>
        <p:sp>
          <p:nvSpPr>
            <p:cNvPr id="88081" name="Text Box 16"/>
            <p:cNvSpPr txBox="1">
              <a:spLocks noChangeAspect="1" noChangeArrowheads="1"/>
            </p:cNvSpPr>
            <p:nvPr/>
          </p:nvSpPr>
          <p:spPr bwMode="auto">
            <a:xfrm>
              <a:off x="4656" y="2784"/>
              <a:ext cx="240"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 ZS</a:t>
              </a:r>
              <a:endParaRPr lang="en-US" sz="1400" noProof="1">
                <a:latin typeface="Times New Roman" pitchFamily="18" charset="0"/>
              </a:endParaRPr>
            </a:p>
          </p:txBody>
        </p:sp>
        <p:sp>
          <p:nvSpPr>
            <p:cNvPr id="88082" name="Text Box 17"/>
            <p:cNvSpPr txBox="1">
              <a:spLocks noChangeAspect="1" noChangeArrowheads="1"/>
            </p:cNvSpPr>
            <p:nvPr/>
          </p:nvSpPr>
          <p:spPr bwMode="auto">
            <a:xfrm>
              <a:off x="4560" y="3206"/>
              <a:ext cx="240"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ZI</a:t>
              </a:r>
              <a:endParaRPr lang="en-US" sz="1400" noProof="1">
                <a:latin typeface="Times New Roman" pitchFamily="18" charset="0"/>
              </a:endParaRPr>
            </a:p>
          </p:txBody>
        </p:sp>
        <p:sp>
          <p:nvSpPr>
            <p:cNvPr id="88083" name="Text Box 18"/>
            <p:cNvSpPr txBox="1">
              <a:spLocks noChangeAspect="1" noChangeArrowheads="1"/>
            </p:cNvSpPr>
            <p:nvPr/>
          </p:nvSpPr>
          <p:spPr bwMode="auto">
            <a:xfrm>
              <a:off x="4512" y="3600"/>
              <a:ext cx="240"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PM</a:t>
              </a:r>
              <a:endParaRPr lang="en-US" sz="1400" noProof="1">
                <a:latin typeface="Times New Roman" pitchFamily="18" charset="0"/>
              </a:endParaRPr>
            </a:p>
          </p:txBody>
        </p:sp>
        <p:sp>
          <p:nvSpPr>
            <p:cNvPr id="88084" name="Text Box 19"/>
            <p:cNvSpPr txBox="1">
              <a:spLocks noChangeAspect="1" noChangeArrowheads="1"/>
            </p:cNvSpPr>
            <p:nvPr/>
          </p:nvSpPr>
          <p:spPr bwMode="auto">
            <a:xfrm>
              <a:off x="3456" y="3552"/>
              <a:ext cx="240"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IS</a:t>
              </a:r>
              <a:endParaRPr lang="en-US" sz="1400" noProof="1">
                <a:latin typeface="Times New Roman" pitchFamily="18" charset="0"/>
              </a:endParaRPr>
            </a:p>
          </p:txBody>
        </p:sp>
        <p:sp>
          <p:nvSpPr>
            <p:cNvPr id="88085" name="Line 20"/>
            <p:cNvSpPr>
              <a:spLocks noChangeAspect="1" noChangeShapeType="1"/>
            </p:cNvSpPr>
            <p:nvPr/>
          </p:nvSpPr>
          <p:spPr bwMode="auto">
            <a:xfrm flipV="1">
              <a:off x="2448" y="2592"/>
              <a:ext cx="48" cy="48"/>
            </a:xfrm>
            <a:prstGeom prst="line">
              <a:avLst/>
            </a:prstGeom>
            <a:noFill/>
            <a:ln w="19050">
              <a:solidFill>
                <a:schemeClr val="tx1"/>
              </a:solidFill>
              <a:round/>
              <a:headEnd/>
              <a:tailEnd/>
            </a:ln>
          </p:spPr>
          <p:txBody>
            <a:bodyPr wrap="none" anchor="ctr"/>
            <a:lstStyle/>
            <a:p>
              <a:endParaRPr lang="en-US"/>
            </a:p>
          </p:txBody>
        </p:sp>
        <p:sp>
          <p:nvSpPr>
            <p:cNvPr id="88086" name="Line 21"/>
            <p:cNvSpPr>
              <a:spLocks noChangeAspect="1" noChangeShapeType="1"/>
            </p:cNvSpPr>
            <p:nvPr/>
          </p:nvSpPr>
          <p:spPr bwMode="auto">
            <a:xfrm flipH="1" flipV="1">
              <a:off x="2016" y="2544"/>
              <a:ext cx="96" cy="336"/>
            </a:xfrm>
            <a:prstGeom prst="line">
              <a:avLst/>
            </a:prstGeom>
            <a:noFill/>
            <a:ln w="19050">
              <a:solidFill>
                <a:schemeClr val="tx1"/>
              </a:solidFill>
              <a:round/>
              <a:headEnd/>
              <a:tailEnd/>
            </a:ln>
          </p:spPr>
          <p:txBody>
            <a:bodyPr wrap="none" anchor="ctr"/>
            <a:lstStyle/>
            <a:p>
              <a:endParaRPr lang="en-US"/>
            </a:p>
          </p:txBody>
        </p:sp>
        <p:sp>
          <p:nvSpPr>
            <p:cNvPr id="88087" name="Line 22"/>
            <p:cNvSpPr>
              <a:spLocks noChangeAspect="1" noChangeShapeType="1"/>
            </p:cNvSpPr>
            <p:nvPr/>
          </p:nvSpPr>
          <p:spPr bwMode="auto">
            <a:xfrm>
              <a:off x="1872" y="3312"/>
              <a:ext cx="48" cy="192"/>
            </a:xfrm>
            <a:prstGeom prst="line">
              <a:avLst/>
            </a:prstGeom>
            <a:noFill/>
            <a:ln w="19050">
              <a:solidFill>
                <a:schemeClr val="tx1"/>
              </a:solidFill>
              <a:round/>
              <a:headEnd/>
              <a:tailEnd/>
            </a:ln>
          </p:spPr>
          <p:txBody>
            <a:bodyPr wrap="none" anchor="ctr"/>
            <a:lstStyle/>
            <a:p>
              <a:endParaRPr lang="en-US"/>
            </a:p>
          </p:txBody>
        </p:sp>
        <p:sp>
          <p:nvSpPr>
            <p:cNvPr id="88088" name="Line 23"/>
            <p:cNvSpPr>
              <a:spLocks noChangeAspect="1" noChangeShapeType="1"/>
            </p:cNvSpPr>
            <p:nvPr/>
          </p:nvSpPr>
          <p:spPr bwMode="auto">
            <a:xfrm>
              <a:off x="2784" y="3168"/>
              <a:ext cx="96" cy="0"/>
            </a:xfrm>
            <a:prstGeom prst="line">
              <a:avLst/>
            </a:prstGeom>
            <a:noFill/>
            <a:ln w="19050">
              <a:solidFill>
                <a:schemeClr val="tx1"/>
              </a:solidFill>
              <a:round/>
              <a:headEnd/>
              <a:tailEnd/>
            </a:ln>
          </p:spPr>
          <p:txBody>
            <a:bodyPr wrap="none" anchor="ctr"/>
            <a:lstStyle/>
            <a:p>
              <a:endParaRPr lang="en-US"/>
            </a:p>
          </p:txBody>
        </p:sp>
        <p:sp>
          <p:nvSpPr>
            <p:cNvPr id="88089" name="Line 24"/>
            <p:cNvSpPr>
              <a:spLocks noChangeAspect="1" noChangeShapeType="1"/>
            </p:cNvSpPr>
            <p:nvPr/>
          </p:nvSpPr>
          <p:spPr bwMode="auto">
            <a:xfrm flipH="1">
              <a:off x="1303" y="3178"/>
              <a:ext cx="96" cy="192"/>
            </a:xfrm>
            <a:prstGeom prst="line">
              <a:avLst/>
            </a:prstGeom>
            <a:noFill/>
            <a:ln w="19050">
              <a:solidFill>
                <a:schemeClr val="tx1"/>
              </a:solidFill>
              <a:round/>
              <a:headEnd/>
              <a:tailEnd/>
            </a:ln>
          </p:spPr>
          <p:txBody>
            <a:bodyPr wrap="none" anchor="ctr"/>
            <a:lstStyle/>
            <a:p>
              <a:endParaRPr lang="en-US"/>
            </a:p>
          </p:txBody>
        </p:sp>
        <p:sp>
          <p:nvSpPr>
            <p:cNvPr id="88090" name="Line 25"/>
            <p:cNvSpPr>
              <a:spLocks noChangeAspect="1" noChangeShapeType="1"/>
            </p:cNvSpPr>
            <p:nvPr/>
          </p:nvSpPr>
          <p:spPr bwMode="auto">
            <a:xfrm flipH="1">
              <a:off x="1138" y="3120"/>
              <a:ext cx="192" cy="48"/>
            </a:xfrm>
            <a:prstGeom prst="line">
              <a:avLst/>
            </a:prstGeom>
            <a:noFill/>
            <a:ln w="19050">
              <a:solidFill>
                <a:schemeClr val="tx1"/>
              </a:solidFill>
              <a:round/>
              <a:headEnd/>
              <a:tailEnd/>
            </a:ln>
          </p:spPr>
          <p:txBody>
            <a:bodyPr wrap="none" anchor="ctr"/>
            <a:lstStyle/>
            <a:p>
              <a:endParaRPr lang="en-US"/>
            </a:p>
          </p:txBody>
        </p:sp>
        <p:sp>
          <p:nvSpPr>
            <p:cNvPr id="88091" name="Line 26"/>
            <p:cNvSpPr>
              <a:spLocks noChangeAspect="1" noChangeShapeType="1"/>
            </p:cNvSpPr>
            <p:nvPr/>
          </p:nvSpPr>
          <p:spPr bwMode="auto">
            <a:xfrm flipH="1">
              <a:off x="1287" y="2953"/>
              <a:ext cx="144" cy="0"/>
            </a:xfrm>
            <a:prstGeom prst="line">
              <a:avLst/>
            </a:prstGeom>
            <a:noFill/>
            <a:ln w="19050">
              <a:solidFill>
                <a:schemeClr val="tx1"/>
              </a:solidFill>
              <a:round/>
              <a:headEnd/>
              <a:tailEnd/>
            </a:ln>
          </p:spPr>
          <p:txBody>
            <a:bodyPr wrap="none" anchor="ctr"/>
            <a:lstStyle/>
            <a:p>
              <a:endParaRPr lang="en-US"/>
            </a:p>
          </p:txBody>
        </p:sp>
        <p:sp>
          <p:nvSpPr>
            <p:cNvPr id="88092" name="Line 27"/>
            <p:cNvSpPr>
              <a:spLocks noChangeAspect="1" noChangeShapeType="1"/>
            </p:cNvSpPr>
            <p:nvPr/>
          </p:nvSpPr>
          <p:spPr bwMode="auto">
            <a:xfrm flipH="1">
              <a:off x="1543" y="2784"/>
              <a:ext cx="240" cy="0"/>
            </a:xfrm>
            <a:prstGeom prst="line">
              <a:avLst/>
            </a:prstGeom>
            <a:noFill/>
            <a:ln w="19050">
              <a:solidFill>
                <a:schemeClr val="tx1"/>
              </a:solidFill>
              <a:round/>
              <a:headEnd/>
              <a:tailEnd/>
            </a:ln>
          </p:spPr>
          <p:txBody>
            <a:bodyPr wrap="none" anchor="ctr"/>
            <a:lstStyle/>
            <a:p>
              <a:endParaRPr lang="en-US"/>
            </a:p>
          </p:txBody>
        </p:sp>
        <p:sp>
          <p:nvSpPr>
            <p:cNvPr id="88093" name="Line 28"/>
            <p:cNvSpPr>
              <a:spLocks noChangeAspect="1" noChangeShapeType="1"/>
            </p:cNvSpPr>
            <p:nvPr/>
          </p:nvSpPr>
          <p:spPr bwMode="auto">
            <a:xfrm>
              <a:off x="1938" y="3253"/>
              <a:ext cx="144" cy="144"/>
            </a:xfrm>
            <a:prstGeom prst="line">
              <a:avLst/>
            </a:prstGeom>
            <a:noFill/>
            <a:ln w="19050">
              <a:solidFill>
                <a:schemeClr val="tx1"/>
              </a:solidFill>
              <a:round/>
              <a:headEnd/>
              <a:tailEnd/>
            </a:ln>
          </p:spPr>
          <p:txBody>
            <a:bodyPr wrap="none" anchor="ctr"/>
            <a:lstStyle/>
            <a:p>
              <a:endParaRPr lang="en-US"/>
            </a:p>
          </p:txBody>
        </p:sp>
        <p:sp>
          <p:nvSpPr>
            <p:cNvPr id="88094" name="Line 29"/>
            <p:cNvSpPr>
              <a:spLocks noChangeAspect="1" noChangeShapeType="1"/>
            </p:cNvSpPr>
            <p:nvPr/>
          </p:nvSpPr>
          <p:spPr bwMode="auto">
            <a:xfrm>
              <a:off x="2496" y="3312"/>
              <a:ext cx="192" cy="144"/>
            </a:xfrm>
            <a:prstGeom prst="line">
              <a:avLst/>
            </a:prstGeom>
            <a:noFill/>
            <a:ln w="19050">
              <a:solidFill>
                <a:schemeClr val="tx1"/>
              </a:solidFill>
              <a:round/>
              <a:headEnd/>
              <a:tailEnd/>
            </a:ln>
          </p:spPr>
          <p:txBody>
            <a:bodyPr wrap="none" anchor="ctr"/>
            <a:lstStyle/>
            <a:p>
              <a:endParaRPr lang="en-US"/>
            </a:p>
          </p:txBody>
        </p:sp>
        <p:sp>
          <p:nvSpPr>
            <p:cNvPr id="88095" name="Line 30"/>
            <p:cNvSpPr>
              <a:spLocks noChangeAspect="1" noChangeShapeType="1"/>
            </p:cNvSpPr>
            <p:nvPr/>
          </p:nvSpPr>
          <p:spPr bwMode="auto">
            <a:xfrm>
              <a:off x="2400" y="3312"/>
              <a:ext cx="96" cy="240"/>
            </a:xfrm>
            <a:prstGeom prst="line">
              <a:avLst/>
            </a:prstGeom>
            <a:noFill/>
            <a:ln w="19050">
              <a:solidFill>
                <a:schemeClr val="tx1"/>
              </a:solidFill>
              <a:round/>
              <a:headEnd/>
              <a:tailEnd/>
            </a:ln>
          </p:spPr>
          <p:txBody>
            <a:bodyPr wrap="none" anchor="ctr"/>
            <a:lstStyle/>
            <a:p>
              <a:endParaRPr lang="en-US"/>
            </a:p>
          </p:txBody>
        </p:sp>
        <p:sp>
          <p:nvSpPr>
            <p:cNvPr id="88096" name="Line 31"/>
            <p:cNvSpPr>
              <a:spLocks noChangeAspect="1" noChangeShapeType="1"/>
            </p:cNvSpPr>
            <p:nvPr/>
          </p:nvSpPr>
          <p:spPr bwMode="auto">
            <a:xfrm>
              <a:off x="2665" y="3216"/>
              <a:ext cx="96" cy="96"/>
            </a:xfrm>
            <a:prstGeom prst="line">
              <a:avLst/>
            </a:prstGeom>
            <a:noFill/>
            <a:ln w="19050">
              <a:solidFill>
                <a:schemeClr val="tx1"/>
              </a:solidFill>
              <a:round/>
              <a:headEnd/>
              <a:tailEnd/>
            </a:ln>
          </p:spPr>
          <p:txBody>
            <a:bodyPr wrap="none" anchor="ctr"/>
            <a:lstStyle/>
            <a:p>
              <a:endParaRPr lang="en-US"/>
            </a:p>
          </p:txBody>
        </p:sp>
        <p:sp>
          <p:nvSpPr>
            <p:cNvPr id="88097" name="Line 32"/>
            <p:cNvSpPr>
              <a:spLocks noChangeAspect="1" noChangeShapeType="1"/>
            </p:cNvSpPr>
            <p:nvPr/>
          </p:nvSpPr>
          <p:spPr bwMode="auto">
            <a:xfrm>
              <a:off x="2285" y="3253"/>
              <a:ext cx="48" cy="240"/>
            </a:xfrm>
            <a:prstGeom prst="line">
              <a:avLst/>
            </a:prstGeom>
            <a:noFill/>
            <a:ln w="19050">
              <a:solidFill>
                <a:schemeClr val="tx1"/>
              </a:solidFill>
              <a:round/>
              <a:headEnd/>
              <a:tailEnd/>
            </a:ln>
          </p:spPr>
          <p:txBody>
            <a:bodyPr wrap="none" anchor="ctr"/>
            <a:lstStyle/>
            <a:p>
              <a:endParaRPr lang="en-US"/>
            </a:p>
          </p:txBody>
        </p:sp>
        <p:sp>
          <p:nvSpPr>
            <p:cNvPr id="88098" name="Line 33"/>
            <p:cNvSpPr>
              <a:spLocks noChangeAspect="1" noChangeShapeType="1"/>
            </p:cNvSpPr>
            <p:nvPr/>
          </p:nvSpPr>
          <p:spPr bwMode="auto">
            <a:xfrm flipV="1">
              <a:off x="2160" y="2566"/>
              <a:ext cx="144" cy="480"/>
            </a:xfrm>
            <a:prstGeom prst="line">
              <a:avLst/>
            </a:prstGeom>
            <a:noFill/>
            <a:ln w="19050">
              <a:solidFill>
                <a:schemeClr val="tx1"/>
              </a:solidFill>
              <a:round/>
              <a:headEnd/>
              <a:tailEnd/>
            </a:ln>
          </p:spPr>
          <p:txBody>
            <a:bodyPr wrap="none" anchor="ctr"/>
            <a:lstStyle/>
            <a:p>
              <a:endParaRPr lang="en-US"/>
            </a:p>
          </p:txBody>
        </p:sp>
        <p:sp>
          <p:nvSpPr>
            <p:cNvPr id="88099" name="Text Box 34"/>
            <p:cNvSpPr txBox="1">
              <a:spLocks noChangeAspect="1" noChangeArrowheads="1"/>
            </p:cNvSpPr>
            <p:nvPr/>
          </p:nvSpPr>
          <p:spPr bwMode="auto">
            <a:xfrm>
              <a:off x="1056" y="2880"/>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NSL</a:t>
              </a:r>
              <a:endParaRPr lang="en-US" sz="1400" noProof="1">
                <a:latin typeface="Times New Roman" pitchFamily="18" charset="0"/>
              </a:endParaRPr>
            </a:p>
          </p:txBody>
        </p:sp>
        <p:sp>
          <p:nvSpPr>
            <p:cNvPr id="88100" name="Text Box 35"/>
            <p:cNvSpPr txBox="1">
              <a:spLocks noChangeAspect="1" noChangeArrowheads="1"/>
            </p:cNvSpPr>
            <p:nvPr/>
          </p:nvSpPr>
          <p:spPr bwMode="auto">
            <a:xfrm>
              <a:off x="1343" y="2688"/>
              <a:ext cx="337"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NA</a:t>
              </a:r>
              <a:endParaRPr lang="en-US" sz="1400" noProof="1">
                <a:latin typeface="Times New Roman" pitchFamily="18" charset="0"/>
              </a:endParaRPr>
            </a:p>
          </p:txBody>
        </p:sp>
        <p:sp>
          <p:nvSpPr>
            <p:cNvPr id="88101" name="Text Box 36"/>
            <p:cNvSpPr txBox="1">
              <a:spLocks noChangeAspect="1" noChangeArrowheads="1"/>
            </p:cNvSpPr>
            <p:nvPr/>
          </p:nvSpPr>
          <p:spPr bwMode="auto">
            <a:xfrm>
              <a:off x="1151" y="3334"/>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PM</a:t>
              </a:r>
              <a:endParaRPr lang="en-US" sz="1400" noProof="1">
                <a:latin typeface="Times New Roman" pitchFamily="18" charset="0"/>
              </a:endParaRPr>
            </a:p>
          </p:txBody>
        </p:sp>
        <p:sp>
          <p:nvSpPr>
            <p:cNvPr id="88102" name="Text Box 37"/>
            <p:cNvSpPr txBox="1">
              <a:spLocks noChangeAspect="1" noChangeArrowheads="1"/>
            </p:cNvSpPr>
            <p:nvPr/>
          </p:nvSpPr>
          <p:spPr bwMode="auto">
            <a:xfrm>
              <a:off x="1920" y="2438"/>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PT</a:t>
              </a:r>
              <a:endParaRPr lang="en-US" sz="1400" noProof="1">
                <a:latin typeface="Times New Roman" pitchFamily="18" charset="0"/>
              </a:endParaRPr>
            </a:p>
          </p:txBody>
        </p:sp>
        <p:sp>
          <p:nvSpPr>
            <p:cNvPr id="88103" name="Text Box 38"/>
            <p:cNvSpPr txBox="1">
              <a:spLocks noChangeAspect="1" noChangeArrowheads="1"/>
            </p:cNvSpPr>
            <p:nvPr/>
          </p:nvSpPr>
          <p:spPr bwMode="auto">
            <a:xfrm>
              <a:off x="2160" y="2448"/>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TSP</a:t>
              </a:r>
              <a:endParaRPr lang="en-US" sz="1400" noProof="1">
                <a:latin typeface="Times New Roman" pitchFamily="18" charset="0"/>
              </a:endParaRPr>
            </a:p>
          </p:txBody>
        </p:sp>
        <p:sp>
          <p:nvSpPr>
            <p:cNvPr id="88104" name="Text Box 39"/>
            <p:cNvSpPr txBox="1">
              <a:spLocks noChangeAspect="1" noChangeArrowheads="1"/>
            </p:cNvSpPr>
            <p:nvPr/>
          </p:nvSpPr>
          <p:spPr bwMode="auto">
            <a:xfrm>
              <a:off x="2448" y="2486"/>
              <a:ext cx="336"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BR</a:t>
              </a:r>
              <a:endParaRPr lang="en-US" sz="1400" noProof="1">
                <a:latin typeface="Times New Roman" pitchFamily="18" charset="0"/>
              </a:endParaRPr>
            </a:p>
          </p:txBody>
        </p:sp>
        <p:sp>
          <p:nvSpPr>
            <p:cNvPr id="88105" name="Text Box 40"/>
            <p:cNvSpPr txBox="1">
              <a:spLocks noChangeAspect="1" noChangeArrowheads="1"/>
            </p:cNvSpPr>
            <p:nvPr/>
          </p:nvSpPr>
          <p:spPr bwMode="auto">
            <a:xfrm>
              <a:off x="1776" y="3463"/>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MT</a:t>
              </a:r>
              <a:endParaRPr lang="en-US" sz="1400" noProof="1">
                <a:latin typeface="Times New Roman" pitchFamily="18" charset="0"/>
              </a:endParaRPr>
            </a:p>
          </p:txBody>
        </p:sp>
        <p:sp>
          <p:nvSpPr>
            <p:cNvPr id="88106" name="Text Box 41"/>
            <p:cNvSpPr txBox="1">
              <a:spLocks noChangeAspect="1" noChangeArrowheads="1"/>
            </p:cNvSpPr>
            <p:nvPr/>
          </p:nvSpPr>
          <p:spPr bwMode="auto">
            <a:xfrm>
              <a:off x="2832" y="3072"/>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LD</a:t>
              </a:r>
              <a:endParaRPr lang="en-US" sz="1400" noProof="1">
                <a:latin typeface="Times New Roman" pitchFamily="18" charset="0"/>
              </a:endParaRPr>
            </a:p>
          </p:txBody>
        </p:sp>
        <p:sp>
          <p:nvSpPr>
            <p:cNvPr id="88107" name="Text Box 42"/>
            <p:cNvSpPr txBox="1">
              <a:spLocks noChangeAspect="1" noChangeArrowheads="1"/>
            </p:cNvSpPr>
            <p:nvPr/>
          </p:nvSpPr>
          <p:spPr bwMode="auto">
            <a:xfrm>
              <a:off x="2352" y="3511"/>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EAM</a:t>
              </a:r>
              <a:endParaRPr lang="en-US" sz="1400" noProof="1">
                <a:latin typeface="Times New Roman" pitchFamily="18" charset="0"/>
              </a:endParaRPr>
            </a:p>
          </p:txBody>
        </p:sp>
        <p:sp>
          <p:nvSpPr>
            <p:cNvPr id="88108" name="Text Box 43"/>
            <p:cNvSpPr txBox="1">
              <a:spLocks noChangeAspect="1" noChangeArrowheads="1"/>
            </p:cNvSpPr>
            <p:nvPr/>
          </p:nvSpPr>
          <p:spPr bwMode="auto">
            <a:xfrm>
              <a:off x="1994" y="3360"/>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ZI</a:t>
              </a:r>
              <a:endParaRPr lang="en-US" sz="1400" noProof="1">
                <a:latin typeface="Times New Roman" pitchFamily="18" charset="0"/>
              </a:endParaRPr>
            </a:p>
          </p:txBody>
        </p:sp>
        <p:sp>
          <p:nvSpPr>
            <p:cNvPr id="88109" name="Text Box 44"/>
            <p:cNvSpPr txBox="1">
              <a:spLocks noChangeAspect="1" noChangeArrowheads="1"/>
            </p:cNvSpPr>
            <p:nvPr/>
          </p:nvSpPr>
          <p:spPr bwMode="auto">
            <a:xfrm>
              <a:off x="2688" y="3264"/>
              <a:ext cx="336"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AS</a:t>
              </a:r>
              <a:endParaRPr lang="en-US" sz="1400" noProof="1">
                <a:latin typeface="Times New Roman" pitchFamily="18" charset="0"/>
              </a:endParaRPr>
            </a:p>
          </p:txBody>
        </p:sp>
        <p:sp>
          <p:nvSpPr>
            <p:cNvPr id="88110" name="Text Box 45"/>
            <p:cNvSpPr txBox="1">
              <a:spLocks noChangeAspect="1" noChangeArrowheads="1"/>
            </p:cNvSpPr>
            <p:nvPr/>
          </p:nvSpPr>
          <p:spPr bwMode="auto">
            <a:xfrm>
              <a:off x="2544" y="3408"/>
              <a:ext cx="480"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PEAM</a:t>
              </a:r>
              <a:endParaRPr lang="en-US" sz="1400" noProof="1">
                <a:latin typeface="Times New Roman" pitchFamily="18" charset="0"/>
              </a:endParaRPr>
            </a:p>
          </p:txBody>
        </p:sp>
        <p:sp>
          <p:nvSpPr>
            <p:cNvPr id="88111" name="Text Box 46"/>
            <p:cNvSpPr txBox="1">
              <a:spLocks noChangeAspect="1" noChangeArrowheads="1"/>
            </p:cNvSpPr>
            <p:nvPr/>
          </p:nvSpPr>
          <p:spPr bwMode="auto">
            <a:xfrm>
              <a:off x="2112" y="3456"/>
              <a:ext cx="432"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ZYGO</a:t>
              </a:r>
              <a:endParaRPr lang="en-US" sz="1400" noProof="1">
                <a:latin typeface="Times New Roman" pitchFamily="18" charset="0"/>
              </a:endParaRPr>
            </a:p>
          </p:txBody>
        </p:sp>
        <p:sp>
          <p:nvSpPr>
            <p:cNvPr id="88112" name="Text Box 47"/>
            <p:cNvSpPr txBox="1">
              <a:spLocks noChangeAspect="1" noChangeArrowheads="1"/>
            </p:cNvSpPr>
            <p:nvPr/>
          </p:nvSpPr>
          <p:spPr bwMode="auto">
            <a:xfrm>
              <a:off x="1004" y="3083"/>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IS</a:t>
              </a:r>
              <a:endParaRPr lang="en-US" sz="1400" noProof="1">
                <a:latin typeface="Times New Roman" pitchFamily="18" charset="0"/>
              </a:endParaRPr>
            </a:p>
          </p:txBody>
        </p:sp>
        <p:sp>
          <p:nvSpPr>
            <p:cNvPr id="88113" name="Line 48"/>
            <p:cNvSpPr>
              <a:spLocks noChangeAspect="1" noChangeShapeType="1"/>
            </p:cNvSpPr>
            <p:nvPr/>
          </p:nvSpPr>
          <p:spPr bwMode="auto">
            <a:xfrm flipH="1" flipV="1">
              <a:off x="2208" y="720"/>
              <a:ext cx="96" cy="96"/>
            </a:xfrm>
            <a:prstGeom prst="line">
              <a:avLst/>
            </a:prstGeom>
            <a:noFill/>
            <a:ln w="19050">
              <a:solidFill>
                <a:schemeClr val="tx1"/>
              </a:solidFill>
              <a:round/>
              <a:headEnd/>
              <a:tailEnd/>
            </a:ln>
          </p:spPr>
          <p:txBody>
            <a:bodyPr wrap="none" anchor="ctr"/>
            <a:lstStyle/>
            <a:p>
              <a:endParaRPr lang="en-US"/>
            </a:p>
          </p:txBody>
        </p:sp>
        <p:sp>
          <p:nvSpPr>
            <p:cNvPr id="88114" name="Line 49"/>
            <p:cNvSpPr>
              <a:spLocks noChangeAspect="1" noChangeShapeType="1"/>
            </p:cNvSpPr>
            <p:nvPr/>
          </p:nvSpPr>
          <p:spPr bwMode="auto">
            <a:xfrm flipV="1">
              <a:off x="2418" y="646"/>
              <a:ext cx="0" cy="96"/>
            </a:xfrm>
            <a:prstGeom prst="line">
              <a:avLst/>
            </a:prstGeom>
            <a:noFill/>
            <a:ln w="19050">
              <a:solidFill>
                <a:schemeClr val="tx1"/>
              </a:solidFill>
              <a:round/>
              <a:headEnd/>
              <a:tailEnd/>
            </a:ln>
          </p:spPr>
          <p:txBody>
            <a:bodyPr wrap="none" anchor="ctr"/>
            <a:lstStyle/>
            <a:p>
              <a:endParaRPr lang="en-US"/>
            </a:p>
          </p:txBody>
        </p:sp>
        <p:sp>
          <p:nvSpPr>
            <p:cNvPr id="88115" name="Line 50"/>
            <p:cNvSpPr>
              <a:spLocks noChangeAspect="1" noChangeShapeType="1"/>
            </p:cNvSpPr>
            <p:nvPr/>
          </p:nvSpPr>
          <p:spPr bwMode="auto">
            <a:xfrm flipV="1">
              <a:off x="2592" y="1104"/>
              <a:ext cx="288" cy="192"/>
            </a:xfrm>
            <a:prstGeom prst="line">
              <a:avLst/>
            </a:prstGeom>
            <a:noFill/>
            <a:ln w="19050">
              <a:solidFill>
                <a:schemeClr val="tx1"/>
              </a:solidFill>
              <a:round/>
              <a:headEnd/>
              <a:tailEnd/>
            </a:ln>
          </p:spPr>
          <p:txBody>
            <a:bodyPr wrap="none" anchor="ctr"/>
            <a:lstStyle/>
            <a:p>
              <a:endParaRPr lang="en-US"/>
            </a:p>
          </p:txBody>
        </p:sp>
        <p:sp>
          <p:nvSpPr>
            <p:cNvPr id="88116" name="Line 51"/>
            <p:cNvSpPr>
              <a:spLocks noChangeAspect="1" noChangeShapeType="1"/>
            </p:cNvSpPr>
            <p:nvPr/>
          </p:nvSpPr>
          <p:spPr bwMode="auto">
            <a:xfrm>
              <a:off x="2901" y="1586"/>
              <a:ext cx="96" cy="192"/>
            </a:xfrm>
            <a:prstGeom prst="line">
              <a:avLst/>
            </a:prstGeom>
            <a:noFill/>
            <a:ln w="19050">
              <a:solidFill>
                <a:schemeClr val="tx1"/>
              </a:solidFill>
              <a:round/>
              <a:headEnd/>
              <a:tailEnd/>
            </a:ln>
          </p:spPr>
          <p:txBody>
            <a:bodyPr wrap="none" anchor="ctr"/>
            <a:lstStyle/>
            <a:p>
              <a:endParaRPr lang="en-US"/>
            </a:p>
          </p:txBody>
        </p:sp>
        <p:sp>
          <p:nvSpPr>
            <p:cNvPr id="88117" name="Line 52"/>
            <p:cNvSpPr>
              <a:spLocks noChangeAspect="1" noChangeShapeType="1"/>
            </p:cNvSpPr>
            <p:nvPr/>
          </p:nvSpPr>
          <p:spPr bwMode="auto">
            <a:xfrm>
              <a:off x="2496" y="1680"/>
              <a:ext cx="384" cy="240"/>
            </a:xfrm>
            <a:prstGeom prst="line">
              <a:avLst/>
            </a:prstGeom>
            <a:noFill/>
            <a:ln w="19050">
              <a:solidFill>
                <a:schemeClr val="tx1"/>
              </a:solidFill>
              <a:round/>
              <a:headEnd/>
              <a:tailEnd/>
            </a:ln>
          </p:spPr>
          <p:txBody>
            <a:bodyPr wrap="none" anchor="ctr"/>
            <a:lstStyle/>
            <a:p>
              <a:endParaRPr lang="en-US"/>
            </a:p>
          </p:txBody>
        </p:sp>
        <p:sp>
          <p:nvSpPr>
            <p:cNvPr id="88118" name="Line 53"/>
            <p:cNvSpPr>
              <a:spLocks noChangeAspect="1" noChangeShapeType="1"/>
            </p:cNvSpPr>
            <p:nvPr/>
          </p:nvSpPr>
          <p:spPr bwMode="auto">
            <a:xfrm flipH="1" flipV="1">
              <a:off x="1776" y="1536"/>
              <a:ext cx="384" cy="261"/>
            </a:xfrm>
            <a:prstGeom prst="line">
              <a:avLst/>
            </a:prstGeom>
            <a:noFill/>
            <a:ln w="19050">
              <a:solidFill>
                <a:schemeClr val="tx1"/>
              </a:solidFill>
              <a:round/>
              <a:headEnd/>
              <a:tailEnd/>
            </a:ln>
          </p:spPr>
          <p:txBody>
            <a:bodyPr wrap="none" anchor="ctr"/>
            <a:lstStyle/>
            <a:p>
              <a:endParaRPr lang="en-US"/>
            </a:p>
          </p:txBody>
        </p:sp>
        <p:sp>
          <p:nvSpPr>
            <p:cNvPr id="88119" name="Line 54"/>
            <p:cNvSpPr>
              <a:spLocks noChangeAspect="1" noChangeShapeType="1"/>
            </p:cNvSpPr>
            <p:nvPr/>
          </p:nvSpPr>
          <p:spPr bwMode="auto">
            <a:xfrm flipV="1">
              <a:off x="2718" y="1392"/>
              <a:ext cx="258" cy="191"/>
            </a:xfrm>
            <a:prstGeom prst="line">
              <a:avLst/>
            </a:prstGeom>
            <a:noFill/>
            <a:ln w="19050">
              <a:solidFill>
                <a:schemeClr val="tx1"/>
              </a:solidFill>
              <a:round/>
              <a:headEnd/>
              <a:tailEnd/>
            </a:ln>
          </p:spPr>
          <p:txBody>
            <a:bodyPr wrap="none" anchor="ctr"/>
            <a:lstStyle/>
            <a:p>
              <a:endParaRPr lang="en-US"/>
            </a:p>
          </p:txBody>
        </p:sp>
        <p:sp>
          <p:nvSpPr>
            <p:cNvPr id="88120" name="Text Box 55"/>
            <p:cNvSpPr txBox="1">
              <a:spLocks noChangeAspect="1" noChangeArrowheads="1"/>
            </p:cNvSpPr>
            <p:nvPr/>
          </p:nvSpPr>
          <p:spPr bwMode="auto">
            <a:xfrm>
              <a:off x="1609" y="1440"/>
              <a:ext cx="336"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TS</a:t>
              </a:r>
              <a:endParaRPr lang="en-US" sz="1400" noProof="1">
                <a:latin typeface="Times New Roman" pitchFamily="18" charset="0"/>
              </a:endParaRPr>
            </a:p>
          </p:txBody>
        </p:sp>
        <p:sp>
          <p:nvSpPr>
            <p:cNvPr id="88121" name="Text Box 56"/>
            <p:cNvSpPr txBox="1">
              <a:spLocks noChangeAspect="1" noChangeArrowheads="1"/>
            </p:cNvSpPr>
            <p:nvPr/>
          </p:nvSpPr>
          <p:spPr bwMode="auto">
            <a:xfrm>
              <a:off x="2352" y="518"/>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IS</a:t>
              </a:r>
              <a:endParaRPr lang="en-US" sz="1400" noProof="1">
                <a:latin typeface="Times New Roman" pitchFamily="18" charset="0"/>
              </a:endParaRPr>
            </a:p>
          </p:txBody>
        </p:sp>
        <p:sp>
          <p:nvSpPr>
            <p:cNvPr id="88122" name="Text Box 57"/>
            <p:cNvSpPr txBox="1">
              <a:spLocks noChangeAspect="1" noChangeArrowheads="1"/>
            </p:cNvSpPr>
            <p:nvPr/>
          </p:nvSpPr>
          <p:spPr bwMode="auto">
            <a:xfrm>
              <a:off x="2064" y="600"/>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PM</a:t>
              </a:r>
              <a:endParaRPr lang="en-US" sz="1400" noProof="1">
                <a:latin typeface="Times New Roman" pitchFamily="18" charset="0"/>
              </a:endParaRPr>
            </a:p>
          </p:txBody>
        </p:sp>
        <p:sp>
          <p:nvSpPr>
            <p:cNvPr id="88123" name="Text Box 58"/>
            <p:cNvSpPr txBox="1">
              <a:spLocks noChangeAspect="1" noChangeArrowheads="1"/>
            </p:cNvSpPr>
            <p:nvPr/>
          </p:nvSpPr>
          <p:spPr bwMode="auto">
            <a:xfrm>
              <a:off x="2832" y="1008"/>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MT</a:t>
              </a:r>
              <a:endParaRPr lang="en-US" sz="1400" noProof="1">
                <a:latin typeface="Times New Roman" pitchFamily="18" charset="0"/>
              </a:endParaRPr>
            </a:p>
          </p:txBody>
        </p:sp>
        <p:sp>
          <p:nvSpPr>
            <p:cNvPr id="88124" name="Text Box 59"/>
            <p:cNvSpPr txBox="1">
              <a:spLocks noChangeAspect="1" noChangeArrowheads="1"/>
            </p:cNvSpPr>
            <p:nvPr/>
          </p:nvSpPr>
          <p:spPr bwMode="auto">
            <a:xfrm>
              <a:off x="1488" y="1296"/>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PNS</a:t>
              </a:r>
              <a:endParaRPr lang="en-US" sz="1400" noProof="1">
                <a:latin typeface="Times New Roman" pitchFamily="18" charset="0"/>
              </a:endParaRPr>
            </a:p>
          </p:txBody>
        </p:sp>
        <p:sp>
          <p:nvSpPr>
            <p:cNvPr id="88125" name="Text Box 60"/>
            <p:cNvSpPr txBox="1">
              <a:spLocks noChangeAspect="1" noChangeArrowheads="1"/>
            </p:cNvSpPr>
            <p:nvPr/>
          </p:nvSpPr>
          <p:spPr bwMode="auto">
            <a:xfrm>
              <a:off x="2832" y="1872"/>
              <a:ext cx="336"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APET</a:t>
              </a:r>
              <a:endParaRPr lang="en-US" sz="1400" noProof="1">
                <a:latin typeface="Times New Roman" pitchFamily="18" charset="0"/>
              </a:endParaRPr>
            </a:p>
          </p:txBody>
        </p:sp>
        <p:sp>
          <p:nvSpPr>
            <p:cNvPr id="88126" name="Text Box 61"/>
            <p:cNvSpPr txBox="1">
              <a:spLocks noChangeAspect="1" noChangeArrowheads="1"/>
            </p:cNvSpPr>
            <p:nvPr/>
          </p:nvSpPr>
          <p:spPr bwMode="auto">
            <a:xfrm>
              <a:off x="2880" y="1747"/>
              <a:ext cx="432"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ZYGO</a:t>
              </a:r>
              <a:endParaRPr lang="en-US" sz="1400" noProof="1">
                <a:latin typeface="Times New Roman" pitchFamily="18" charset="0"/>
              </a:endParaRPr>
            </a:p>
          </p:txBody>
        </p:sp>
        <p:sp>
          <p:nvSpPr>
            <p:cNvPr id="88127" name="Text Box 62"/>
            <p:cNvSpPr txBox="1">
              <a:spLocks noChangeAspect="1" noChangeArrowheads="1"/>
            </p:cNvSpPr>
            <p:nvPr/>
          </p:nvSpPr>
          <p:spPr bwMode="auto">
            <a:xfrm>
              <a:off x="2928" y="1296"/>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TSP</a:t>
              </a:r>
              <a:endParaRPr lang="en-US" sz="1400" noProof="1">
                <a:latin typeface="Times New Roman" pitchFamily="18" charset="0"/>
              </a:endParaRPr>
            </a:p>
          </p:txBody>
        </p:sp>
        <p:sp>
          <p:nvSpPr>
            <p:cNvPr id="88128" name="Line 63"/>
            <p:cNvSpPr>
              <a:spLocks noChangeAspect="1" noChangeShapeType="1"/>
            </p:cNvSpPr>
            <p:nvPr/>
          </p:nvSpPr>
          <p:spPr bwMode="auto">
            <a:xfrm flipH="1">
              <a:off x="1920" y="1933"/>
              <a:ext cx="505" cy="179"/>
            </a:xfrm>
            <a:prstGeom prst="line">
              <a:avLst/>
            </a:prstGeom>
            <a:noFill/>
            <a:ln w="19050">
              <a:solidFill>
                <a:schemeClr val="tx1"/>
              </a:solidFill>
              <a:round/>
              <a:headEnd/>
              <a:tailEnd/>
            </a:ln>
          </p:spPr>
          <p:txBody>
            <a:bodyPr wrap="none" anchor="ctr"/>
            <a:lstStyle/>
            <a:p>
              <a:endParaRPr lang="en-US"/>
            </a:p>
          </p:txBody>
        </p:sp>
        <p:sp>
          <p:nvSpPr>
            <p:cNvPr id="88129" name="Line 64"/>
            <p:cNvSpPr>
              <a:spLocks noChangeAspect="1" noChangeShapeType="1"/>
            </p:cNvSpPr>
            <p:nvPr/>
          </p:nvSpPr>
          <p:spPr bwMode="auto">
            <a:xfrm>
              <a:off x="2663" y="2135"/>
              <a:ext cx="73" cy="121"/>
            </a:xfrm>
            <a:prstGeom prst="line">
              <a:avLst/>
            </a:prstGeom>
            <a:noFill/>
            <a:ln w="19050">
              <a:solidFill>
                <a:schemeClr val="tx1"/>
              </a:solidFill>
              <a:round/>
              <a:headEnd/>
              <a:tailEnd/>
            </a:ln>
          </p:spPr>
          <p:txBody>
            <a:bodyPr wrap="none" anchor="ctr"/>
            <a:lstStyle/>
            <a:p>
              <a:endParaRPr lang="en-US"/>
            </a:p>
          </p:txBody>
        </p:sp>
        <p:sp>
          <p:nvSpPr>
            <p:cNvPr id="88130" name="Line 65"/>
            <p:cNvSpPr>
              <a:spLocks noChangeAspect="1" noChangeShapeType="1"/>
            </p:cNvSpPr>
            <p:nvPr/>
          </p:nvSpPr>
          <p:spPr bwMode="auto">
            <a:xfrm>
              <a:off x="2437" y="2256"/>
              <a:ext cx="0" cy="96"/>
            </a:xfrm>
            <a:prstGeom prst="line">
              <a:avLst/>
            </a:prstGeom>
            <a:noFill/>
            <a:ln w="19050">
              <a:solidFill>
                <a:schemeClr val="tx1"/>
              </a:solidFill>
              <a:round/>
              <a:headEnd/>
              <a:tailEnd/>
            </a:ln>
          </p:spPr>
          <p:txBody>
            <a:bodyPr wrap="none" anchor="ctr"/>
            <a:lstStyle/>
            <a:p>
              <a:endParaRPr lang="en-US"/>
            </a:p>
          </p:txBody>
        </p:sp>
        <p:sp>
          <p:nvSpPr>
            <p:cNvPr id="88131" name="Line 66"/>
            <p:cNvSpPr>
              <a:spLocks noChangeAspect="1" noChangeShapeType="1"/>
            </p:cNvSpPr>
            <p:nvPr/>
          </p:nvSpPr>
          <p:spPr bwMode="auto">
            <a:xfrm flipH="1">
              <a:off x="2112" y="2112"/>
              <a:ext cx="336" cy="96"/>
            </a:xfrm>
            <a:prstGeom prst="line">
              <a:avLst/>
            </a:prstGeom>
            <a:noFill/>
            <a:ln w="19050">
              <a:solidFill>
                <a:schemeClr val="tx1"/>
              </a:solidFill>
              <a:round/>
              <a:headEnd/>
              <a:tailEnd/>
            </a:ln>
          </p:spPr>
          <p:txBody>
            <a:bodyPr wrap="none" anchor="ctr"/>
            <a:lstStyle/>
            <a:p>
              <a:endParaRPr lang="en-US"/>
            </a:p>
          </p:txBody>
        </p:sp>
        <p:sp>
          <p:nvSpPr>
            <p:cNvPr id="88132" name="Line 67"/>
            <p:cNvSpPr>
              <a:spLocks noChangeAspect="1" noChangeShapeType="1"/>
            </p:cNvSpPr>
            <p:nvPr/>
          </p:nvSpPr>
          <p:spPr bwMode="auto">
            <a:xfrm>
              <a:off x="2592" y="1920"/>
              <a:ext cx="288" cy="192"/>
            </a:xfrm>
            <a:prstGeom prst="line">
              <a:avLst/>
            </a:prstGeom>
            <a:noFill/>
            <a:ln w="19050">
              <a:solidFill>
                <a:schemeClr val="tx1"/>
              </a:solidFill>
              <a:round/>
              <a:headEnd/>
              <a:tailEnd/>
            </a:ln>
          </p:spPr>
          <p:txBody>
            <a:bodyPr wrap="none" anchor="ctr"/>
            <a:lstStyle/>
            <a:p>
              <a:endParaRPr lang="en-US"/>
            </a:p>
          </p:txBody>
        </p:sp>
        <p:sp>
          <p:nvSpPr>
            <p:cNvPr id="88133" name="Line 68"/>
            <p:cNvSpPr>
              <a:spLocks noChangeAspect="1" noChangeShapeType="1"/>
            </p:cNvSpPr>
            <p:nvPr/>
          </p:nvSpPr>
          <p:spPr bwMode="auto">
            <a:xfrm flipH="1">
              <a:off x="1824" y="1968"/>
              <a:ext cx="288" cy="48"/>
            </a:xfrm>
            <a:prstGeom prst="line">
              <a:avLst/>
            </a:prstGeom>
            <a:noFill/>
            <a:ln w="19050">
              <a:solidFill>
                <a:schemeClr val="tx1"/>
              </a:solidFill>
              <a:round/>
              <a:headEnd/>
              <a:tailEnd/>
            </a:ln>
          </p:spPr>
          <p:txBody>
            <a:bodyPr wrap="none" anchor="ctr"/>
            <a:lstStyle/>
            <a:p>
              <a:endParaRPr lang="en-US"/>
            </a:p>
          </p:txBody>
        </p:sp>
        <p:sp>
          <p:nvSpPr>
            <p:cNvPr id="88134" name="Line 69"/>
            <p:cNvSpPr>
              <a:spLocks noChangeAspect="1" noChangeShapeType="1"/>
            </p:cNvSpPr>
            <p:nvPr/>
          </p:nvSpPr>
          <p:spPr bwMode="auto">
            <a:xfrm flipH="1">
              <a:off x="1847" y="1872"/>
              <a:ext cx="240" cy="0"/>
            </a:xfrm>
            <a:prstGeom prst="line">
              <a:avLst/>
            </a:prstGeom>
            <a:noFill/>
            <a:ln w="19050">
              <a:solidFill>
                <a:schemeClr val="tx1"/>
              </a:solidFill>
              <a:round/>
              <a:headEnd/>
              <a:tailEnd/>
            </a:ln>
          </p:spPr>
          <p:txBody>
            <a:bodyPr wrap="none" anchor="ctr"/>
            <a:lstStyle/>
            <a:p>
              <a:endParaRPr lang="en-US"/>
            </a:p>
          </p:txBody>
        </p:sp>
        <p:sp>
          <p:nvSpPr>
            <p:cNvPr id="88135" name="Line 70"/>
            <p:cNvSpPr>
              <a:spLocks noChangeAspect="1" noChangeShapeType="1"/>
            </p:cNvSpPr>
            <p:nvPr/>
          </p:nvSpPr>
          <p:spPr bwMode="auto">
            <a:xfrm flipH="1">
              <a:off x="1704" y="1369"/>
              <a:ext cx="720" cy="0"/>
            </a:xfrm>
            <a:prstGeom prst="line">
              <a:avLst/>
            </a:prstGeom>
            <a:noFill/>
            <a:ln w="19050">
              <a:solidFill>
                <a:schemeClr val="tx1"/>
              </a:solidFill>
              <a:round/>
              <a:headEnd/>
              <a:tailEnd/>
            </a:ln>
          </p:spPr>
          <p:txBody>
            <a:bodyPr wrap="none" anchor="ctr"/>
            <a:lstStyle/>
            <a:p>
              <a:endParaRPr lang="en-US"/>
            </a:p>
          </p:txBody>
        </p:sp>
        <p:sp>
          <p:nvSpPr>
            <p:cNvPr id="88136" name="Text Box 71"/>
            <p:cNvSpPr txBox="1">
              <a:spLocks noChangeAspect="1" noChangeArrowheads="1"/>
            </p:cNvSpPr>
            <p:nvPr/>
          </p:nvSpPr>
          <p:spPr bwMode="auto">
            <a:xfrm>
              <a:off x="1584" y="1776"/>
              <a:ext cx="336"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EAM</a:t>
              </a:r>
              <a:endParaRPr lang="en-US" sz="1400" noProof="1">
                <a:latin typeface="Times New Roman" pitchFamily="18" charset="0"/>
              </a:endParaRPr>
            </a:p>
          </p:txBody>
        </p:sp>
        <p:sp>
          <p:nvSpPr>
            <p:cNvPr id="88137" name="Text Box 72"/>
            <p:cNvSpPr txBox="1">
              <a:spLocks noChangeAspect="1" noChangeArrowheads="1"/>
            </p:cNvSpPr>
            <p:nvPr/>
          </p:nvSpPr>
          <p:spPr bwMode="auto">
            <a:xfrm>
              <a:off x="1536" y="1920"/>
              <a:ext cx="432"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PEAM</a:t>
              </a:r>
              <a:endParaRPr lang="en-US" sz="1400" noProof="1">
                <a:latin typeface="Times New Roman" pitchFamily="18" charset="0"/>
              </a:endParaRPr>
            </a:p>
          </p:txBody>
        </p:sp>
        <p:sp>
          <p:nvSpPr>
            <p:cNvPr id="88138" name="Text Box 73"/>
            <p:cNvSpPr txBox="1">
              <a:spLocks noChangeAspect="1" noChangeArrowheads="1"/>
            </p:cNvSpPr>
            <p:nvPr/>
          </p:nvSpPr>
          <p:spPr bwMode="auto">
            <a:xfrm>
              <a:off x="1776" y="2064"/>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BA</a:t>
              </a:r>
              <a:endParaRPr lang="en-US" sz="1400" noProof="1">
                <a:latin typeface="Times New Roman" pitchFamily="18" charset="0"/>
              </a:endParaRPr>
            </a:p>
          </p:txBody>
        </p:sp>
        <p:sp>
          <p:nvSpPr>
            <p:cNvPr id="88139" name="Text Box 74"/>
            <p:cNvSpPr txBox="1">
              <a:spLocks noChangeAspect="1" noChangeArrowheads="1"/>
            </p:cNvSpPr>
            <p:nvPr/>
          </p:nvSpPr>
          <p:spPr bwMode="auto">
            <a:xfrm>
              <a:off x="1920" y="2112"/>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OPI</a:t>
              </a:r>
              <a:endParaRPr lang="en-US" sz="1400" noProof="1">
                <a:latin typeface="Times New Roman" pitchFamily="18" charset="0"/>
              </a:endParaRPr>
            </a:p>
          </p:txBody>
        </p:sp>
        <p:sp>
          <p:nvSpPr>
            <p:cNvPr id="88140" name="Text Box 75"/>
            <p:cNvSpPr txBox="1">
              <a:spLocks noChangeAspect="1" noChangeArrowheads="1"/>
            </p:cNvSpPr>
            <p:nvPr/>
          </p:nvSpPr>
          <p:spPr bwMode="auto">
            <a:xfrm>
              <a:off x="2352" y="2304"/>
              <a:ext cx="336"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LD</a:t>
              </a:r>
              <a:endParaRPr lang="en-US" sz="1400" noProof="1">
                <a:latin typeface="Times New Roman" pitchFamily="18" charset="0"/>
              </a:endParaRPr>
            </a:p>
          </p:txBody>
        </p:sp>
        <p:sp>
          <p:nvSpPr>
            <p:cNvPr id="88141" name="Text Box 76"/>
            <p:cNvSpPr txBox="1">
              <a:spLocks noChangeAspect="1" noChangeArrowheads="1"/>
            </p:cNvSpPr>
            <p:nvPr/>
          </p:nvSpPr>
          <p:spPr bwMode="auto">
            <a:xfrm>
              <a:off x="2688" y="2207"/>
              <a:ext cx="336"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AS</a:t>
              </a:r>
              <a:endParaRPr lang="en-US" sz="1400" noProof="1">
                <a:latin typeface="Times New Roman" pitchFamily="18" charset="0"/>
              </a:endParaRPr>
            </a:p>
          </p:txBody>
        </p:sp>
        <p:sp>
          <p:nvSpPr>
            <p:cNvPr id="88142" name="Text Box 77"/>
            <p:cNvSpPr txBox="1">
              <a:spLocks noChangeAspect="1" noChangeArrowheads="1"/>
            </p:cNvSpPr>
            <p:nvPr/>
          </p:nvSpPr>
          <p:spPr bwMode="auto">
            <a:xfrm>
              <a:off x="2832" y="2064"/>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JP</a:t>
              </a:r>
              <a:endParaRPr lang="en-US" sz="1400" noProof="1">
                <a:latin typeface="Times New Roman" pitchFamily="18" charset="0"/>
              </a:endParaRPr>
            </a:p>
          </p:txBody>
        </p:sp>
        <p:sp>
          <p:nvSpPr>
            <p:cNvPr id="88143" name="Line 78"/>
            <p:cNvSpPr>
              <a:spLocks noChangeAspect="1" noChangeShapeType="1"/>
            </p:cNvSpPr>
            <p:nvPr/>
          </p:nvSpPr>
          <p:spPr bwMode="auto">
            <a:xfrm flipH="1">
              <a:off x="3552" y="1836"/>
              <a:ext cx="432" cy="288"/>
            </a:xfrm>
            <a:prstGeom prst="line">
              <a:avLst/>
            </a:prstGeom>
            <a:noFill/>
            <a:ln w="19050">
              <a:solidFill>
                <a:schemeClr val="tx1"/>
              </a:solidFill>
              <a:round/>
              <a:headEnd/>
              <a:tailEnd/>
            </a:ln>
          </p:spPr>
          <p:txBody>
            <a:bodyPr wrap="none" anchor="ctr"/>
            <a:lstStyle/>
            <a:p>
              <a:endParaRPr lang="en-US"/>
            </a:p>
          </p:txBody>
        </p:sp>
        <p:sp>
          <p:nvSpPr>
            <p:cNvPr id="88144" name="Line 79"/>
            <p:cNvSpPr>
              <a:spLocks noChangeAspect="1" noChangeShapeType="1"/>
            </p:cNvSpPr>
            <p:nvPr/>
          </p:nvSpPr>
          <p:spPr bwMode="auto">
            <a:xfrm flipH="1">
              <a:off x="3382" y="1248"/>
              <a:ext cx="288" cy="0"/>
            </a:xfrm>
            <a:prstGeom prst="line">
              <a:avLst/>
            </a:prstGeom>
            <a:noFill/>
            <a:ln w="19050">
              <a:solidFill>
                <a:schemeClr val="tx1"/>
              </a:solidFill>
              <a:round/>
              <a:headEnd/>
              <a:tailEnd/>
            </a:ln>
          </p:spPr>
          <p:txBody>
            <a:bodyPr wrap="none" anchor="ctr"/>
            <a:lstStyle/>
            <a:p>
              <a:endParaRPr lang="en-US"/>
            </a:p>
          </p:txBody>
        </p:sp>
        <p:sp>
          <p:nvSpPr>
            <p:cNvPr id="88145" name="Line 80"/>
            <p:cNvSpPr>
              <a:spLocks noChangeAspect="1" noChangeShapeType="1"/>
            </p:cNvSpPr>
            <p:nvPr/>
          </p:nvSpPr>
          <p:spPr bwMode="auto">
            <a:xfrm flipH="1" flipV="1">
              <a:off x="3509" y="981"/>
              <a:ext cx="192" cy="96"/>
            </a:xfrm>
            <a:prstGeom prst="line">
              <a:avLst/>
            </a:prstGeom>
            <a:noFill/>
            <a:ln w="19050">
              <a:solidFill>
                <a:schemeClr val="tx1"/>
              </a:solidFill>
              <a:round/>
              <a:headEnd/>
              <a:tailEnd/>
            </a:ln>
          </p:spPr>
          <p:txBody>
            <a:bodyPr wrap="none" anchor="ctr"/>
            <a:lstStyle/>
            <a:p>
              <a:endParaRPr lang="en-US"/>
            </a:p>
          </p:txBody>
        </p:sp>
        <p:sp>
          <p:nvSpPr>
            <p:cNvPr id="88146" name="Line 81"/>
            <p:cNvSpPr>
              <a:spLocks noChangeAspect="1" noChangeShapeType="1"/>
            </p:cNvSpPr>
            <p:nvPr/>
          </p:nvSpPr>
          <p:spPr bwMode="auto">
            <a:xfrm flipV="1">
              <a:off x="3984" y="960"/>
              <a:ext cx="336" cy="144"/>
            </a:xfrm>
            <a:prstGeom prst="line">
              <a:avLst/>
            </a:prstGeom>
            <a:noFill/>
            <a:ln w="19050">
              <a:solidFill>
                <a:schemeClr val="tx1"/>
              </a:solidFill>
              <a:round/>
              <a:headEnd/>
              <a:tailEnd/>
            </a:ln>
          </p:spPr>
          <p:txBody>
            <a:bodyPr wrap="none" anchor="ctr"/>
            <a:lstStyle/>
            <a:p>
              <a:endParaRPr lang="en-US"/>
            </a:p>
          </p:txBody>
        </p:sp>
        <p:sp>
          <p:nvSpPr>
            <p:cNvPr id="88147" name="Line 82"/>
            <p:cNvSpPr>
              <a:spLocks noChangeAspect="1" noChangeShapeType="1"/>
            </p:cNvSpPr>
            <p:nvPr/>
          </p:nvSpPr>
          <p:spPr bwMode="auto">
            <a:xfrm flipV="1">
              <a:off x="3958" y="739"/>
              <a:ext cx="336" cy="144"/>
            </a:xfrm>
            <a:prstGeom prst="line">
              <a:avLst/>
            </a:prstGeom>
            <a:noFill/>
            <a:ln w="19050">
              <a:solidFill>
                <a:schemeClr val="tx1"/>
              </a:solidFill>
              <a:round/>
              <a:headEnd/>
              <a:tailEnd/>
            </a:ln>
          </p:spPr>
          <p:txBody>
            <a:bodyPr wrap="none" anchor="ctr"/>
            <a:lstStyle/>
            <a:p>
              <a:endParaRPr lang="en-US"/>
            </a:p>
          </p:txBody>
        </p:sp>
        <p:sp>
          <p:nvSpPr>
            <p:cNvPr id="88148" name="Text Box 83"/>
            <p:cNvSpPr txBox="1">
              <a:spLocks noChangeAspect="1" noChangeArrowheads="1"/>
            </p:cNvSpPr>
            <p:nvPr/>
          </p:nvSpPr>
          <p:spPr bwMode="auto">
            <a:xfrm>
              <a:off x="3360" y="2064"/>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 BR </a:t>
              </a:r>
              <a:endParaRPr lang="en-US" sz="1400" noProof="1">
                <a:latin typeface="Times New Roman" pitchFamily="18" charset="0"/>
              </a:endParaRPr>
            </a:p>
          </p:txBody>
        </p:sp>
        <p:sp>
          <p:nvSpPr>
            <p:cNvPr id="88149" name="Text Box 84"/>
            <p:cNvSpPr txBox="1">
              <a:spLocks noChangeAspect="1" noChangeArrowheads="1"/>
            </p:cNvSpPr>
            <p:nvPr/>
          </p:nvSpPr>
          <p:spPr bwMode="auto">
            <a:xfrm>
              <a:off x="4272" y="864"/>
              <a:ext cx="336"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 NA </a:t>
              </a:r>
              <a:endParaRPr lang="en-US" sz="1400" noProof="1">
                <a:latin typeface="Times New Roman" pitchFamily="18" charset="0"/>
              </a:endParaRPr>
            </a:p>
          </p:txBody>
        </p:sp>
        <p:sp>
          <p:nvSpPr>
            <p:cNvPr id="88150" name="Text Box 85"/>
            <p:cNvSpPr txBox="1">
              <a:spLocks noChangeAspect="1" noChangeArrowheads="1"/>
            </p:cNvSpPr>
            <p:nvPr/>
          </p:nvSpPr>
          <p:spPr bwMode="auto">
            <a:xfrm>
              <a:off x="4224" y="624"/>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 NSL </a:t>
              </a:r>
              <a:endParaRPr lang="en-US" sz="1400" noProof="1">
                <a:latin typeface="Times New Roman" pitchFamily="18" charset="0"/>
              </a:endParaRPr>
            </a:p>
          </p:txBody>
        </p:sp>
        <p:sp>
          <p:nvSpPr>
            <p:cNvPr id="88151" name="Text Box 86"/>
            <p:cNvSpPr txBox="1">
              <a:spLocks noChangeAspect="1" noChangeArrowheads="1"/>
            </p:cNvSpPr>
            <p:nvPr/>
          </p:nvSpPr>
          <p:spPr bwMode="auto">
            <a:xfrm>
              <a:off x="3168" y="1152"/>
              <a:ext cx="336" cy="160"/>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 FM </a:t>
              </a:r>
              <a:endParaRPr lang="en-US" sz="1400" noProof="1">
                <a:latin typeface="Times New Roman" pitchFamily="18" charset="0"/>
              </a:endParaRPr>
            </a:p>
          </p:txBody>
        </p:sp>
        <p:sp>
          <p:nvSpPr>
            <p:cNvPr id="88152" name="Text Box 87"/>
            <p:cNvSpPr txBox="1">
              <a:spLocks noChangeAspect="1" noChangeArrowheads="1"/>
            </p:cNvSpPr>
            <p:nvPr/>
          </p:nvSpPr>
          <p:spPr bwMode="auto">
            <a:xfrm>
              <a:off x="3312" y="864"/>
              <a:ext cx="336"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 ZS </a:t>
              </a:r>
              <a:endParaRPr lang="en-US" sz="1400" noProof="1">
                <a:latin typeface="Times New Roman" pitchFamily="18" charset="0"/>
              </a:endParaRPr>
            </a:p>
          </p:txBody>
        </p:sp>
        <p:sp>
          <p:nvSpPr>
            <p:cNvPr id="88153" name="Text Box 88"/>
            <p:cNvSpPr txBox="1">
              <a:spLocks noChangeAspect="1" noChangeArrowheads="1"/>
            </p:cNvSpPr>
            <p:nvPr/>
          </p:nvSpPr>
          <p:spPr bwMode="auto">
            <a:xfrm>
              <a:off x="3840" y="2207"/>
              <a:ext cx="336" cy="161"/>
            </a:xfrm>
            <a:prstGeom prst="rect">
              <a:avLst/>
            </a:prstGeom>
            <a:noFill/>
            <a:ln w="9525">
              <a:noFill/>
              <a:miter lim="800000"/>
              <a:headEnd/>
              <a:tailEnd/>
            </a:ln>
          </p:spPr>
          <p:txBody>
            <a:bodyPr>
              <a:spAutoFit/>
            </a:bodyPr>
            <a:lstStyle/>
            <a:p>
              <a:pPr>
                <a:spcBef>
                  <a:spcPct val="50000"/>
                </a:spcBef>
              </a:pPr>
              <a:r>
                <a:rPr lang="en-US" sz="1000" noProof="1">
                  <a:latin typeface="Times New Roman" pitchFamily="18" charset="0"/>
                </a:rPr>
                <a:t> LD </a:t>
              </a:r>
              <a:endParaRPr lang="en-US" sz="1400" noProof="1">
                <a:latin typeface="Times New Roman" pitchFamily="18" charset="0"/>
              </a:endParaRPr>
            </a:p>
          </p:txBody>
        </p:sp>
        <p:sp>
          <p:nvSpPr>
            <p:cNvPr id="88154" name="Line 89"/>
            <p:cNvSpPr>
              <a:spLocks noChangeAspect="1" noChangeShapeType="1"/>
            </p:cNvSpPr>
            <p:nvPr/>
          </p:nvSpPr>
          <p:spPr bwMode="auto">
            <a:xfrm>
              <a:off x="3974" y="2185"/>
              <a:ext cx="0" cy="48"/>
            </a:xfrm>
            <a:prstGeom prst="line">
              <a:avLst/>
            </a:prstGeom>
            <a:noFill/>
            <a:ln w="19050">
              <a:solidFill>
                <a:schemeClr val="tx1"/>
              </a:solidFill>
              <a:round/>
              <a:headEnd/>
              <a:tailEnd/>
            </a:ln>
          </p:spPr>
          <p:txBody>
            <a:bodyPr wrap="none" anchor="ctr"/>
            <a:lstStyle/>
            <a:p>
              <a:endParaRPr lang="en-US"/>
            </a:p>
          </p:txBody>
        </p:sp>
      </p:grpSp>
      <p:sp>
        <p:nvSpPr>
          <p:cNvPr id="88067" name="Rectangle 90"/>
          <p:cNvSpPr>
            <a:spLocks noChangeArrowheads="1"/>
          </p:cNvSpPr>
          <p:nvPr/>
        </p:nvSpPr>
        <p:spPr bwMode="auto">
          <a:xfrm>
            <a:off x="1524000" y="304800"/>
            <a:ext cx="5932488" cy="457200"/>
          </a:xfrm>
          <a:prstGeom prst="rect">
            <a:avLst/>
          </a:prstGeom>
          <a:noFill/>
          <a:ln w="9525">
            <a:noFill/>
            <a:miter lim="800000"/>
            <a:headEnd/>
            <a:tailEnd/>
          </a:ln>
        </p:spPr>
        <p:txBody>
          <a:bodyPr wrap="none">
            <a:spAutoFit/>
          </a:bodyPr>
          <a:lstStyle/>
          <a:p>
            <a:r>
              <a:rPr lang="en-US" noProof="1"/>
              <a:t>* 5222 </a:t>
            </a:r>
            <a:r>
              <a:rPr lang="en-US"/>
              <a:t>crânios </a:t>
            </a:r>
            <a:r>
              <a:rPr lang="pt-BR"/>
              <a:t>medidos em vários museus</a:t>
            </a: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0" y="228600"/>
            <a:ext cx="8915400" cy="5775325"/>
          </a:xfrm>
          <a:prstGeom prst="rect">
            <a:avLst/>
          </a:prstGeom>
          <a:noFill/>
          <a:ln w="9525">
            <a:noFill/>
            <a:miter lim="800000"/>
            <a:headEnd/>
            <a:tailEnd/>
          </a:ln>
        </p:spPr>
        <p:txBody>
          <a:bodyPr>
            <a:spAutoFit/>
          </a:bodyPr>
          <a:lstStyle/>
          <a:p>
            <a:pPr>
              <a:spcBef>
                <a:spcPts val="500"/>
              </a:spcBef>
              <a:spcAft>
                <a:spcPts val="500"/>
              </a:spcAft>
            </a:pPr>
            <a:r>
              <a:rPr lang="pt-PT" sz="2800"/>
              <a:t>Como pode o desenvolvimento de um embrião mudar quando este processo de desenvolvimento é tão finamente ajustado e complexo? Como pode tal mudança ocorrer sem destruir o organismo inteiro?</a:t>
            </a:r>
          </a:p>
          <a:p>
            <a:pPr>
              <a:spcBef>
                <a:spcPts val="500"/>
              </a:spcBef>
              <a:spcAft>
                <a:spcPts val="500"/>
              </a:spcAft>
            </a:pPr>
            <a:endParaRPr lang="pt-PT" sz="2800"/>
          </a:p>
          <a:p>
            <a:pPr>
              <a:spcBef>
                <a:spcPts val="500"/>
              </a:spcBef>
              <a:spcAft>
                <a:spcPts val="500"/>
              </a:spcAft>
            </a:pPr>
            <a:r>
              <a:rPr lang="pt-PT" sz="2800"/>
              <a:t>No passado acreditava-se que para a evolução ocorrer novos passos tinham que ser adicionados ao final do desenvolvimento.</a:t>
            </a:r>
          </a:p>
          <a:p>
            <a:pPr>
              <a:spcBef>
                <a:spcPts val="500"/>
              </a:spcBef>
              <a:spcAft>
                <a:spcPts val="500"/>
              </a:spcAft>
            </a:pPr>
            <a:endParaRPr lang="pt-PT" sz="2800"/>
          </a:p>
          <a:p>
            <a:pPr>
              <a:spcBef>
                <a:spcPts val="500"/>
              </a:spcBef>
              <a:spcAft>
                <a:spcPts val="500"/>
              </a:spcAft>
            </a:pPr>
            <a:r>
              <a:rPr lang="pt-PT" sz="2800"/>
              <a:t>Hoje sabemos que mesmo estágios precoces do desenvolvimento podem ser alterados e produzir novidades evolutivas.</a:t>
            </a:r>
          </a:p>
        </p:txBody>
      </p:sp>
      <p:sp>
        <p:nvSpPr>
          <p:cNvPr id="3" name="Rectangle 2"/>
          <p:cNvSpPr>
            <a:spLocks noChangeArrowheads="1"/>
          </p:cNvSpPr>
          <p:nvPr/>
        </p:nvSpPr>
        <p:spPr bwMode="auto">
          <a:xfrm>
            <a:off x="2209800" y="6096000"/>
            <a:ext cx="5595938" cy="584200"/>
          </a:xfrm>
          <a:prstGeom prst="rect">
            <a:avLst/>
          </a:prstGeom>
          <a:noFill/>
          <a:ln w="9525">
            <a:noFill/>
            <a:miter lim="800000"/>
            <a:headEnd/>
            <a:tailEnd/>
          </a:ln>
        </p:spPr>
        <p:txBody>
          <a:bodyPr wrap="none">
            <a:spAutoFit/>
          </a:bodyPr>
          <a:lstStyle/>
          <a:p>
            <a:pPr>
              <a:spcBef>
                <a:spcPts val="500"/>
              </a:spcBef>
              <a:spcAft>
                <a:spcPts val="500"/>
              </a:spcAft>
            </a:pPr>
            <a:r>
              <a:rPr lang="pt-PT" sz="3200"/>
              <a:t>Razão pra isto = MÓDULOS!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noChangeAspect="1"/>
          </p:cNvGrpSpPr>
          <p:nvPr/>
        </p:nvGrpSpPr>
        <p:grpSpPr bwMode="auto">
          <a:xfrm>
            <a:off x="-228600" y="-82550"/>
            <a:ext cx="8829675" cy="7472363"/>
            <a:chOff x="240" y="96"/>
            <a:chExt cx="4608" cy="4020"/>
          </a:xfrm>
        </p:grpSpPr>
        <p:pic>
          <p:nvPicPr>
            <p:cNvPr id="380932" name="Picture 4"/>
            <p:cNvPicPr>
              <a:picLocks noChangeAspect="1" noChangeArrowheads="1"/>
            </p:cNvPicPr>
            <p:nvPr/>
          </p:nvPicPr>
          <p:blipFill>
            <a:blip r:embed="rId4" cstate="print"/>
            <a:srcRect/>
            <a:stretch>
              <a:fillRect/>
            </a:stretch>
          </p:blipFill>
          <p:spPr bwMode="auto">
            <a:xfrm rot="5400000">
              <a:off x="924" y="192"/>
              <a:ext cx="4020" cy="3828"/>
            </a:xfrm>
            <a:prstGeom prst="rect">
              <a:avLst/>
            </a:prstGeom>
            <a:noFill/>
            <a:ln w="9525">
              <a:noFill/>
              <a:miter lim="800000"/>
              <a:headEnd/>
              <a:tailEnd/>
            </a:ln>
            <a:effectLst/>
          </p:spPr>
        </p:pic>
        <p:sp>
          <p:nvSpPr>
            <p:cNvPr id="380933" name="Line 5"/>
            <p:cNvSpPr>
              <a:spLocks noChangeAspect="1" noChangeShapeType="1"/>
            </p:cNvSpPr>
            <p:nvPr/>
          </p:nvSpPr>
          <p:spPr bwMode="auto">
            <a:xfrm flipH="1" flipV="1">
              <a:off x="3105" y="3521"/>
              <a:ext cx="192" cy="96"/>
            </a:xfrm>
            <a:prstGeom prst="line">
              <a:avLst/>
            </a:prstGeom>
            <a:noFill/>
            <a:ln w="9525">
              <a:solidFill>
                <a:schemeClr val="tx1"/>
              </a:solidFill>
              <a:round/>
              <a:headEnd/>
              <a:tailEnd/>
            </a:ln>
            <a:effectLst/>
          </p:spPr>
          <p:txBody>
            <a:bodyPr/>
            <a:lstStyle/>
            <a:p>
              <a:endParaRPr lang="en-US"/>
            </a:p>
          </p:txBody>
        </p:sp>
        <p:sp>
          <p:nvSpPr>
            <p:cNvPr id="380934" name="Line 6"/>
            <p:cNvSpPr>
              <a:spLocks noChangeAspect="1" noChangeShapeType="1"/>
            </p:cNvSpPr>
            <p:nvPr/>
          </p:nvSpPr>
          <p:spPr bwMode="auto">
            <a:xfrm flipH="1" flipV="1">
              <a:off x="2892" y="3418"/>
              <a:ext cx="192" cy="96"/>
            </a:xfrm>
            <a:prstGeom prst="line">
              <a:avLst/>
            </a:prstGeom>
            <a:noFill/>
            <a:ln w="9525">
              <a:solidFill>
                <a:schemeClr val="tx1"/>
              </a:solidFill>
              <a:round/>
              <a:headEnd/>
              <a:tailEnd/>
            </a:ln>
            <a:effectLst/>
          </p:spPr>
          <p:txBody>
            <a:bodyPr/>
            <a:lstStyle/>
            <a:p>
              <a:endParaRPr lang="en-US"/>
            </a:p>
          </p:txBody>
        </p:sp>
        <p:sp>
          <p:nvSpPr>
            <p:cNvPr id="380935" name="Line 7"/>
            <p:cNvSpPr>
              <a:spLocks noChangeAspect="1" noChangeShapeType="1"/>
            </p:cNvSpPr>
            <p:nvPr/>
          </p:nvSpPr>
          <p:spPr bwMode="auto">
            <a:xfrm flipV="1">
              <a:off x="3094" y="3308"/>
              <a:ext cx="0" cy="192"/>
            </a:xfrm>
            <a:prstGeom prst="line">
              <a:avLst/>
            </a:prstGeom>
            <a:noFill/>
            <a:ln w="9525">
              <a:solidFill>
                <a:schemeClr val="tx1"/>
              </a:solidFill>
              <a:round/>
              <a:headEnd/>
              <a:tailEnd/>
            </a:ln>
            <a:effectLst/>
          </p:spPr>
          <p:txBody>
            <a:bodyPr/>
            <a:lstStyle/>
            <a:p>
              <a:endParaRPr lang="en-US"/>
            </a:p>
          </p:txBody>
        </p:sp>
        <p:sp>
          <p:nvSpPr>
            <p:cNvPr id="380936" name="Line 8"/>
            <p:cNvSpPr>
              <a:spLocks noChangeAspect="1" noChangeShapeType="1"/>
            </p:cNvSpPr>
            <p:nvPr/>
          </p:nvSpPr>
          <p:spPr bwMode="auto">
            <a:xfrm flipH="1">
              <a:off x="3094" y="3210"/>
              <a:ext cx="48" cy="96"/>
            </a:xfrm>
            <a:prstGeom prst="line">
              <a:avLst/>
            </a:prstGeom>
            <a:noFill/>
            <a:ln w="9525">
              <a:solidFill>
                <a:schemeClr val="tx1"/>
              </a:solidFill>
              <a:round/>
              <a:headEnd/>
              <a:tailEnd/>
            </a:ln>
            <a:effectLst/>
          </p:spPr>
          <p:txBody>
            <a:bodyPr/>
            <a:lstStyle/>
            <a:p>
              <a:endParaRPr lang="en-US"/>
            </a:p>
          </p:txBody>
        </p:sp>
        <p:sp>
          <p:nvSpPr>
            <p:cNvPr id="380937" name="Line 9"/>
            <p:cNvSpPr>
              <a:spLocks noChangeAspect="1" noChangeShapeType="1"/>
            </p:cNvSpPr>
            <p:nvPr/>
          </p:nvSpPr>
          <p:spPr bwMode="auto">
            <a:xfrm flipH="1" flipV="1">
              <a:off x="2640" y="3114"/>
              <a:ext cx="432" cy="192"/>
            </a:xfrm>
            <a:prstGeom prst="line">
              <a:avLst/>
            </a:prstGeom>
            <a:noFill/>
            <a:ln w="9525">
              <a:solidFill>
                <a:schemeClr val="tx1"/>
              </a:solidFill>
              <a:round/>
              <a:headEnd/>
              <a:tailEnd/>
            </a:ln>
            <a:effectLst/>
          </p:spPr>
          <p:txBody>
            <a:bodyPr/>
            <a:lstStyle/>
            <a:p>
              <a:endParaRPr lang="en-US"/>
            </a:p>
          </p:txBody>
        </p:sp>
        <p:sp>
          <p:nvSpPr>
            <p:cNvPr id="380938" name="Line 10"/>
            <p:cNvSpPr>
              <a:spLocks noChangeAspect="1" noChangeShapeType="1"/>
            </p:cNvSpPr>
            <p:nvPr/>
          </p:nvSpPr>
          <p:spPr bwMode="auto">
            <a:xfrm flipH="1" flipV="1">
              <a:off x="2736" y="3018"/>
              <a:ext cx="384" cy="192"/>
            </a:xfrm>
            <a:prstGeom prst="line">
              <a:avLst/>
            </a:prstGeom>
            <a:noFill/>
            <a:ln w="9525">
              <a:solidFill>
                <a:schemeClr val="tx1"/>
              </a:solidFill>
              <a:round/>
              <a:headEnd/>
              <a:tailEnd/>
            </a:ln>
            <a:effectLst/>
          </p:spPr>
          <p:txBody>
            <a:bodyPr/>
            <a:lstStyle/>
            <a:p>
              <a:endParaRPr lang="en-US"/>
            </a:p>
          </p:txBody>
        </p:sp>
        <p:sp>
          <p:nvSpPr>
            <p:cNvPr id="380939" name="Line 11"/>
            <p:cNvSpPr>
              <a:spLocks noChangeAspect="1" noChangeShapeType="1"/>
            </p:cNvSpPr>
            <p:nvPr/>
          </p:nvSpPr>
          <p:spPr bwMode="auto">
            <a:xfrm flipV="1">
              <a:off x="3168" y="2922"/>
              <a:ext cx="720" cy="288"/>
            </a:xfrm>
            <a:prstGeom prst="line">
              <a:avLst/>
            </a:prstGeom>
            <a:noFill/>
            <a:ln w="9525">
              <a:solidFill>
                <a:schemeClr val="tx1"/>
              </a:solidFill>
              <a:round/>
              <a:headEnd/>
              <a:tailEnd/>
            </a:ln>
            <a:effectLst/>
          </p:spPr>
          <p:txBody>
            <a:bodyPr/>
            <a:lstStyle/>
            <a:p>
              <a:endParaRPr lang="en-US"/>
            </a:p>
          </p:txBody>
        </p:sp>
        <p:sp>
          <p:nvSpPr>
            <p:cNvPr id="380940" name="Line 12"/>
            <p:cNvSpPr>
              <a:spLocks noChangeAspect="1" noChangeShapeType="1"/>
            </p:cNvSpPr>
            <p:nvPr/>
          </p:nvSpPr>
          <p:spPr bwMode="auto">
            <a:xfrm flipH="1" flipV="1">
              <a:off x="2352" y="2826"/>
              <a:ext cx="288" cy="288"/>
            </a:xfrm>
            <a:prstGeom prst="line">
              <a:avLst/>
            </a:prstGeom>
            <a:noFill/>
            <a:ln w="9525">
              <a:solidFill>
                <a:schemeClr val="tx1"/>
              </a:solidFill>
              <a:round/>
              <a:headEnd/>
              <a:tailEnd/>
            </a:ln>
            <a:effectLst/>
          </p:spPr>
          <p:txBody>
            <a:bodyPr/>
            <a:lstStyle/>
            <a:p>
              <a:endParaRPr lang="en-US"/>
            </a:p>
          </p:txBody>
        </p:sp>
        <p:sp>
          <p:nvSpPr>
            <p:cNvPr id="380941" name="Line 13"/>
            <p:cNvSpPr>
              <a:spLocks noChangeAspect="1" noChangeShapeType="1"/>
            </p:cNvSpPr>
            <p:nvPr/>
          </p:nvSpPr>
          <p:spPr bwMode="auto">
            <a:xfrm flipH="1" flipV="1">
              <a:off x="2592" y="2730"/>
              <a:ext cx="48" cy="384"/>
            </a:xfrm>
            <a:prstGeom prst="line">
              <a:avLst/>
            </a:prstGeom>
            <a:noFill/>
            <a:ln w="9525">
              <a:solidFill>
                <a:schemeClr val="tx1"/>
              </a:solidFill>
              <a:round/>
              <a:headEnd/>
              <a:tailEnd/>
            </a:ln>
            <a:effectLst/>
          </p:spPr>
          <p:txBody>
            <a:bodyPr/>
            <a:lstStyle/>
            <a:p>
              <a:endParaRPr lang="en-US"/>
            </a:p>
          </p:txBody>
        </p:sp>
        <p:sp>
          <p:nvSpPr>
            <p:cNvPr id="380942" name="Line 14"/>
            <p:cNvSpPr>
              <a:spLocks noChangeAspect="1" noChangeShapeType="1"/>
            </p:cNvSpPr>
            <p:nvPr/>
          </p:nvSpPr>
          <p:spPr bwMode="auto">
            <a:xfrm flipV="1">
              <a:off x="2592" y="2634"/>
              <a:ext cx="48" cy="96"/>
            </a:xfrm>
            <a:prstGeom prst="line">
              <a:avLst/>
            </a:prstGeom>
            <a:noFill/>
            <a:ln w="9525">
              <a:solidFill>
                <a:schemeClr val="tx1"/>
              </a:solidFill>
              <a:round/>
              <a:headEnd/>
              <a:tailEnd/>
            </a:ln>
            <a:effectLst/>
          </p:spPr>
          <p:txBody>
            <a:bodyPr/>
            <a:lstStyle/>
            <a:p>
              <a:endParaRPr lang="en-US"/>
            </a:p>
          </p:txBody>
        </p:sp>
        <p:sp>
          <p:nvSpPr>
            <p:cNvPr id="380943" name="Line 15"/>
            <p:cNvSpPr>
              <a:spLocks noChangeAspect="1" noChangeShapeType="1"/>
            </p:cNvSpPr>
            <p:nvPr/>
          </p:nvSpPr>
          <p:spPr bwMode="auto">
            <a:xfrm flipH="1" flipV="1">
              <a:off x="2544" y="2538"/>
              <a:ext cx="48" cy="192"/>
            </a:xfrm>
            <a:prstGeom prst="line">
              <a:avLst/>
            </a:prstGeom>
            <a:noFill/>
            <a:ln w="9525">
              <a:solidFill>
                <a:schemeClr val="tx1"/>
              </a:solidFill>
              <a:round/>
              <a:headEnd/>
              <a:tailEnd/>
            </a:ln>
            <a:effectLst/>
          </p:spPr>
          <p:txBody>
            <a:bodyPr/>
            <a:lstStyle/>
            <a:p>
              <a:endParaRPr lang="en-US"/>
            </a:p>
          </p:txBody>
        </p:sp>
        <p:sp>
          <p:nvSpPr>
            <p:cNvPr id="380944" name="Line 16"/>
            <p:cNvSpPr>
              <a:spLocks noChangeAspect="1" noChangeShapeType="1"/>
            </p:cNvSpPr>
            <p:nvPr/>
          </p:nvSpPr>
          <p:spPr bwMode="auto">
            <a:xfrm rot="240000" flipH="1" flipV="1">
              <a:off x="2460" y="2427"/>
              <a:ext cx="96" cy="96"/>
            </a:xfrm>
            <a:prstGeom prst="line">
              <a:avLst/>
            </a:prstGeom>
            <a:noFill/>
            <a:ln w="9525">
              <a:solidFill>
                <a:schemeClr val="tx1"/>
              </a:solidFill>
              <a:round/>
              <a:headEnd/>
              <a:tailEnd/>
            </a:ln>
            <a:effectLst/>
          </p:spPr>
          <p:txBody>
            <a:bodyPr/>
            <a:lstStyle/>
            <a:p>
              <a:endParaRPr lang="en-US"/>
            </a:p>
          </p:txBody>
        </p:sp>
        <p:sp>
          <p:nvSpPr>
            <p:cNvPr id="380945" name="Line 17"/>
            <p:cNvSpPr>
              <a:spLocks noChangeAspect="1" noChangeShapeType="1"/>
            </p:cNvSpPr>
            <p:nvPr/>
          </p:nvSpPr>
          <p:spPr bwMode="auto">
            <a:xfrm rot="21480000">
              <a:off x="2190" y="2335"/>
              <a:ext cx="351" cy="192"/>
            </a:xfrm>
            <a:prstGeom prst="line">
              <a:avLst/>
            </a:prstGeom>
            <a:noFill/>
            <a:ln w="9525">
              <a:solidFill>
                <a:schemeClr val="tx1"/>
              </a:solidFill>
              <a:round/>
              <a:headEnd/>
              <a:tailEnd/>
            </a:ln>
            <a:effectLst/>
          </p:spPr>
          <p:txBody>
            <a:bodyPr/>
            <a:lstStyle/>
            <a:p>
              <a:endParaRPr lang="en-US"/>
            </a:p>
          </p:txBody>
        </p:sp>
        <p:sp>
          <p:nvSpPr>
            <p:cNvPr id="380946" name="Line 18"/>
            <p:cNvSpPr>
              <a:spLocks noChangeAspect="1" noChangeShapeType="1"/>
            </p:cNvSpPr>
            <p:nvPr/>
          </p:nvSpPr>
          <p:spPr bwMode="auto">
            <a:xfrm>
              <a:off x="1872" y="2237"/>
              <a:ext cx="288" cy="96"/>
            </a:xfrm>
            <a:prstGeom prst="line">
              <a:avLst/>
            </a:prstGeom>
            <a:noFill/>
            <a:ln w="9525">
              <a:solidFill>
                <a:schemeClr val="tx1"/>
              </a:solidFill>
              <a:round/>
              <a:headEnd/>
              <a:tailEnd/>
            </a:ln>
            <a:effectLst/>
          </p:spPr>
          <p:txBody>
            <a:bodyPr/>
            <a:lstStyle/>
            <a:p>
              <a:endParaRPr lang="en-US"/>
            </a:p>
          </p:txBody>
        </p:sp>
        <p:sp>
          <p:nvSpPr>
            <p:cNvPr id="380947" name="Line 19"/>
            <p:cNvSpPr>
              <a:spLocks noChangeAspect="1" noChangeShapeType="1"/>
            </p:cNvSpPr>
            <p:nvPr/>
          </p:nvSpPr>
          <p:spPr bwMode="auto">
            <a:xfrm flipV="1">
              <a:off x="2190" y="2139"/>
              <a:ext cx="48" cy="192"/>
            </a:xfrm>
            <a:prstGeom prst="line">
              <a:avLst/>
            </a:prstGeom>
            <a:noFill/>
            <a:ln w="9525">
              <a:solidFill>
                <a:schemeClr val="tx1"/>
              </a:solidFill>
              <a:round/>
              <a:headEnd/>
              <a:tailEnd/>
            </a:ln>
            <a:effectLst/>
          </p:spPr>
          <p:txBody>
            <a:bodyPr/>
            <a:lstStyle/>
            <a:p>
              <a:endParaRPr lang="en-US"/>
            </a:p>
          </p:txBody>
        </p:sp>
        <p:sp>
          <p:nvSpPr>
            <p:cNvPr id="380948" name="Line 20"/>
            <p:cNvSpPr>
              <a:spLocks noChangeAspect="1" noChangeShapeType="1"/>
            </p:cNvSpPr>
            <p:nvPr/>
          </p:nvSpPr>
          <p:spPr bwMode="auto">
            <a:xfrm flipV="1">
              <a:off x="3312" y="2024"/>
              <a:ext cx="192" cy="1584"/>
            </a:xfrm>
            <a:prstGeom prst="line">
              <a:avLst/>
            </a:prstGeom>
            <a:noFill/>
            <a:ln w="9525">
              <a:solidFill>
                <a:schemeClr val="tx1"/>
              </a:solidFill>
              <a:round/>
              <a:headEnd/>
              <a:tailEnd/>
            </a:ln>
            <a:effectLst/>
          </p:spPr>
          <p:txBody>
            <a:bodyPr/>
            <a:lstStyle/>
            <a:p>
              <a:endParaRPr lang="en-US"/>
            </a:p>
          </p:txBody>
        </p:sp>
        <p:sp>
          <p:nvSpPr>
            <p:cNvPr id="380949" name="Line 21"/>
            <p:cNvSpPr>
              <a:spLocks noChangeAspect="1" noChangeShapeType="1"/>
            </p:cNvSpPr>
            <p:nvPr/>
          </p:nvSpPr>
          <p:spPr bwMode="auto">
            <a:xfrm flipH="1" flipV="1">
              <a:off x="3408" y="1818"/>
              <a:ext cx="96" cy="240"/>
            </a:xfrm>
            <a:prstGeom prst="line">
              <a:avLst/>
            </a:prstGeom>
            <a:noFill/>
            <a:ln w="9525">
              <a:solidFill>
                <a:schemeClr val="tx1"/>
              </a:solidFill>
              <a:round/>
              <a:headEnd/>
              <a:tailEnd/>
            </a:ln>
            <a:effectLst/>
          </p:spPr>
          <p:txBody>
            <a:bodyPr/>
            <a:lstStyle/>
            <a:p>
              <a:endParaRPr lang="en-US"/>
            </a:p>
          </p:txBody>
        </p:sp>
        <p:sp>
          <p:nvSpPr>
            <p:cNvPr id="380950" name="Line 22"/>
            <p:cNvSpPr>
              <a:spLocks noChangeAspect="1" noChangeShapeType="1"/>
            </p:cNvSpPr>
            <p:nvPr/>
          </p:nvSpPr>
          <p:spPr bwMode="auto">
            <a:xfrm flipV="1">
              <a:off x="3504" y="1932"/>
              <a:ext cx="432" cy="96"/>
            </a:xfrm>
            <a:prstGeom prst="line">
              <a:avLst/>
            </a:prstGeom>
            <a:noFill/>
            <a:ln w="9525">
              <a:solidFill>
                <a:schemeClr val="tx1"/>
              </a:solidFill>
              <a:round/>
              <a:headEnd/>
              <a:tailEnd/>
            </a:ln>
            <a:effectLst/>
          </p:spPr>
          <p:txBody>
            <a:bodyPr/>
            <a:lstStyle/>
            <a:p>
              <a:endParaRPr lang="en-US"/>
            </a:p>
          </p:txBody>
        </p:sp>
        <p:sp>
          <p:nvSpPr>
            <p:cNvPr id="380951" name="Line 23"/>
            <p:cNvSpPr>
              <a:spLocks noChangeAspect="1" noChangeShapeType="1"/>
            </p:cNvSpPr>
            <p:nvPr/>
          </p:nvSpPr>
          <p:spPr bwMode="auto">
            <a:xfrm flipH="1" flipV="1">
              <a:off x="2832" y="1530"/>
              <a:ext cx="576" cy="288"/>
            </a:xfrm>
            <a:prstGeom prst="line">
              <a:avLst/>
            </a:prstGeom>
            <a:noFill/>
            <a:ln w="9525">
              <a:solidFill>
                <a:schemeClr val="tx1"/>
              </a:solidFill>
              <a:round/>
              <a:headEnd/>
              <a:tailEnd/>
            </a:ln>
            <a:effectLst/>
          </p:spPr>
          <p:txBody>
            <a:bodyPr/>
            <a:lstStyle/>
            <a:p>
              <a:endParaRPr lang="en-US"/>
            </a:p>
          </p:txBody>
        </p:sp>
        <p:sp>
          <p:nvSpPr>
            <p:cNvPr id="380952" name="Line 24"/>
            <p:cNvSpPr>
              <a:spLocks noChangeAspect="1" noChangeShapeType="1"/>
            </p:cNvSpPr>
            <p:nvPr/>
          </p:nvSpPr>
          <p:spPr bwMode="auto">
            <a:xfrm rot="21420000" flipV="1">
              <a:off x="3408" y="1434"/>
              <a:ext cx="96" cy="384"/>
            </a:xfrm>
            <a:prstGeom prst="line">
              <a:avLst/>
            </a:prstGeom>
            <a:noFill/>
            <a:ln w="9525">
              <a:solidFill>
                <a:schemeClr val="tx1"/>
              </a:solidFill>
              <a:round/>
              <a:headEnd/>
              <a:tailEnd/>
            </a:ln>
            <a:effectLst/>
          </p:spPr>
          <p:txBody>
            <a:bodyPr/>
            <a:lstStyle/>
            <a:p>
              <a:endParaRPr lang="en-US"/>
            </a:p>
          </p:txBody>
        </p:sp>
        <p:sp>
          <p:nvSpPr>
            <p:cNvPr id="380953" name="Line 25"/>
            <p:cNvSpPr>
              <a:spLocks noChangeAspect="1" noChangeShapeType="1"/>
            </p:cNvSpPr>
            <p:nvPr/>
          </p:nvSpPr>
          <p:spPr bwMode="auto">
            <a:xfrm>
              <a:off x="3381" y="942"/>
              <a:ext cx="96" cy="480"/>
            </a:xfrm>
            <a:prstGeom prst="line">
              <a:avLst/>
            </a:prstGeom>
            <a:noFill/>
            <a:ln w="9525">
              <a:solidFill>
                <a:schemeClr val="tx1"/>
              </a:solidFill>
              <a:round/>
              <a:headEnd/>
              <a:tailEnd/>
            </a:ln>
            <a:effectLst/>
          </p:spPr>
          <p:txBody>
            <a:bodyPr/>
            <a:lstStyle/>
            <a:p>
              <a:endParaRPr lang="en-US"/>
            </a:p>
          </p:txBody>
        </p:sp>
        <p:sp>
          <p:nvSpPr>
            <p:cNvPr id="380954" name="Line 26"/>
            <p:cNvSpPr>
              <a:spLocks noChangeAspect="1" noChangeShapeType="1"/>
            </p:cNvSpPr>
            <p:nvPr/>
          </p:nvSpPr>
          <p:spPr bwMode="auto">
            <a:xfrm flipV="1">
              <a:off x="3504" y="858"/>
              <a:ext cx="96" cy="576"/>
            </a:xfrm>
            <a:prstGeom prst="line">
              <a:avLst/>
            </a:prstGeom>
            <a:noFill/>
            <a:ln w="9525">
              <a:solidFill>
                <a:schemeClr val="tx1"/>
              </a:solidFill>
              <a:round/>
              <a:headEnd/>
              <a:tailEnd/>
            </a:ln>
            <a:effectLst/>
          </p:spPr>
          <p:txBody>
            <a:bodyPr/>
            <a:lstStyle/>
            <a:p>
              <a:endParaRPr lang="en-US"/>
            </a:p>
          </p:txBody>
        </p:sp>
        <p:sp>
          <p:nvSpPr>
            <p:cNvPr id="380955" name="Line 27"/>
            <p:cNvSpPr>
              <a:spLocks noChangeAspect="1" noChangeShapeType="1"/>
            </p:cNvSpPr>
            <p:nvPr/>
          </p:nvSpPr>
          <p:spPr bwMode="auto">
            <a:xfrm rot="21120000" flipV="1">
              <a:off x="3589" y="734"/>
              <a:ext cx="0" cy="121"/>
            </a:xfrm>
            <a:prstGeom prst="line">
              <a:avLst/>
            </a:prstGeom>
            <a:noFill/>
            <a:ln w="9525">
              <a:solidFill>
                <a:schemeClr val="tx1"/>
              </a:solidFill>
              <a:round/>
              <a:headEnd/>
              <a:tailEnd/>
            </a:ln>
            <a:effectLst/>
          </p:spPr>
          <p:txBody>
            <a:bodyPr/>
            <a:lstStyle/>
            <a:p>
              <a:endParaRPr lang="en-US"/>
            </a:p>
          </p:txBody>
        </p:sp>
        <p:sp>
          <p:nvSpPr>
            <p:cNvPr id="380956" name="Line 28"/>
            <p:cNvSpPr>
              <a:spLocks noChangeAspect="1" noChangeShapeType="1"/>
            </p:cNvSpPr>
            <p:nvPr/>
          </p:nvSpPr>
          <p:spPr bwMode="auto">
            <a:xfrm rot="540000" flipV="1">
              <a:off x="3623" y="618"/>
              <a:ext cx="132" cy="240"/>
            </a:xfrm>
            <a:prstGeom prst="line">
              <a:avLst/>
            </a:prstGeom>
            <a:noFill/>
            <a:ln w="9525">
              <a:solidFill>
                <a:schemeClr val="tx1"/>
              </a:solidFill>
              <a:round/>
              <a:headEnd/>
              <a:tailEnd/>
            </a:ln>
            <a:effectLst/>
          </p:spPr>
          <p:txBody>
            <a:bodyPr/>
            <a:lstStyle/>
            <a:p>
              <a:endParaRPr lang="en-US"/>
            </a:p>
          </p:txBody>
        </p:sp>
        <p:sp>
          <p:nvSpPr>
            <p:cNvPr id="380957" name="Line 29"/>
            <p:cNvSpPr>
              <a:spLocks noChangeAspect="1" noChangeShapeType="1"/>
            </p:cNvSpPr>
            <p:nvPr/>
          </p:nvSpPr>
          <p:spPr bwMode="auto">
            <a:xfrm flipV="1">
              <a:off x="3952" y="1627"/>
              <a:ext cx="96" cy="288"/>
            </a:xfrm>
            <a:prstGeom prst="line">
              <a:avLst/>
            </a:prstGeom>
            <a:noFill/>
            <a:ln w="9525">
              <a:solidFill>
                <a:schemeClr val="tx1"/>
              </a:solidFill>
              <a:round/>
              <a:headEnd/>
              <a:tailEnd/>
            </a:ln>
            <a:effectLst/>
          </p:spPr>
          <p:txBody>
            <a:bodyPr/>
            <a:lstStyle/>
            <a:p>
              <a:endParaRPr lang="en-US"/>
            </a:p>
          </p:txBody>
        </p:sp>
        <p:sp>
          <p:nvSpPr>
            <p:cNvPr id="380958" name="Line 30"/>
            <p:cNvSpPr>
              <a:spLocks noChangeAspect="1" noChangeShapeType="1"/>
            </p:cNvSpPr>
            <p:nvPr/>
          </p:nvSpPr>
          <p:spPr bwMode="auto">
            <a:xfrm rot="21120000" flipV="1">
              <a:off x="3936" y="1770"/>
              <a:ext cx="336" cy="144"/>
            </a:xfrm>
            <a:prstGeom prst="line">
              <a:avLst/>
            </a:prstGeom>
            <a:noFill/>
            <a:ln w="9525">
              <a:solidFill>
                <a:schemeClr val="tx1"/>
              </a:solidFill>
              <a:round/>
              <a:headEnd/>
              <a:tailEnd/>
            </a:ln>
            <a:effectLst/>
          </p:spPr>
          <p:txBody>
            <a:bodyPr/>
            <a:lstStyle/>
            <a:p>
              <a:endParaRPr lang="en-US"/>
            </a:p>
          </p:txBody>
        </p:sp>
        <p:sp>
          <p:nvSpPr>
            <p:cNvPr id="380959" name="Line 31"/>
            <p:cNvSpPr>
              <a:spLocks noChangeAspect="1" noChangeShapeType="1"/>
            </p:cNvSpPr>
            <p:nvPr/>
          </p:nvSpPr>
          <p:spPr bwMode="auto">
            <a:xfrm flipV="1">
              <a:off x="4044" y="1338"/>
              <a:ext cx="240" cy="288"/>
            </a:xfrm>
            <a:prstGeom prst="line">
              <a:avLst/>
            </a:prstGeom>
            <a:noFill/>
            <a:ln w="9525">
              <a:solidFill>
                <a:schemeClr val="tx1"/>
              </a:solidFill>
              <a:round/>
              <a:headEnd/>
              <a:tailEnd/>
            </a:ln>
            <a:effectLst/>
          </p:spPr>
          <p:txBody>
            <a:bodyPr/>
            <a:lstStyle/>
            <a:p>
              <a:endParaRPr lang="en-US"/>
            </a:p>
          </p:txBody>
        </p:sp>
        <p:sp>
          <p:nvSpPr>
            <p:cNvPr id="380960" name="Line 32"/>
            <p:cNvSpPr>
              <a:spLocks noChangeAspect="1" noChangeShapeType="1"/>
            </p:cNvSpPr>
            <p:nvPr/>
          </p:nvSpPr>
          <p:spPr bwMode="auto">
            <a:xfrm rot="21300000" flipV="1">
              <a:off x="4032" y="1242"/>
              <a:ext cx="96" cy="384"/>
            </a:xfrm>
            <a:prstGeom prst="line">
              <a:avLst/>
            </a:prstGeom>
            <a:noFill/>
            <a:ln w="9525">
              <a:solidFill>
                <a:schemeClr val="tx1"/>
              </a:solidFill>
              <a:round/>
              <a:headEnd/>
              <a:tailEnd/>
            </a:ln>
            <a:effectLst/>
          </p:spPr>
          <p:txBody>
            <a:bodyPr/>
            <a:lstStyle/>
            <a:p>
              <a:endParaRPr lang="en-US"/>
            </a:p>
          </p:txBody>
        </p:sp>
        <p:sp>
          <p:nvSpPr>
            <p:cNvPr id="380961" name="Line 33"/>
            <p:cNvSpPr>
              <a:spLocks noChangeAspect="1" noChangeShapeType="1"/>
            </p:cNvSpPr>
            <p:nvPr/>
          </p:nvSpPr>
          <p:spPr bwMode="auto">
            <a:xfrm rot="360000">
              <a:off x="4113" y="1146"/>
              <a:ext cx="0" cy="96"/>
            </a:xfrm>
            <a:prstGeom prst="line">
              <a:avLst/>
            </a:prstGeom>
            <a:noFill/>
            <a:ln w="9525">
              <a:solidFill>
                <a:schemeClr val="tx1"/>
              </a:solidFill>
              <a:round/>
              <a:headEnd/>
              <a:tailEnd/>
            </a:ln>
            <a:effectLst/>
          </p:spPr>
          <p:txBody>
            <a:bodyPr/>
            <a:lstStyle/>
            <a:p>
              <a:endParaRPr lang="en-US"/>
            </a:p>
          </p:txBody>
        </p:sp>
        <p:sp>
          <p:nvSpPr>
            <p:cNvPr id="380962" name="Line 34"/>
            <p:cNvSpPr>
              <a:spLocks noChangeAspect="1" noChangeShapeType="1"/>
            </p:cNvSpPr>
            <p:nvPr/>
          </p:nvSpPr>
          <p:spPr bwMode="auto">
            <a:xfrm rot="21540000" flipV="1">
              <a:off x="4107" y="1040"/>
              <a:ext cx="253" cy="192"/>
            </a:xfrm>
            <a:prstGeom prst="line">
              <a:avLst/>
            </a:prstGeom>
            <a:noFill/>
            <a:ln w="9525">
              <a:solidFill>
                <a:schemeClr val="tx1"/>
              </a:solidFill>
              <a:round/>
              <a:headEnd/>
              <a:tailEnd/>
            </a:ln>
            <a:effectLst/>
          </p:spPr>
          <p:txBody>
            <a:bodyPr/>
            <a:lstStyle/>
            <a:p>
              <a:endParaRPr lang="en-US"/>
            </a:p>
          </p:txBody>
        </p:sp>
        <p:pic>
          <p:nvPicPr>
            <p:cNvPr id="380963" name="Picture 35"/>
            <p:cNvPicPr>
              <a:picLocks noChangeAspect="1" noChangeArrowheads="1"/>
            </p:cNvPicPr>
            <p:nvPr/>
          </p:nvPicPr>
          <p:blipFill>
            <a:blip r:embed="rId5" cstate="print"/>
            <a:srcRect/>
            <a:stretch>
              <a:fillRect/>
            </a:stretch>
          </p:blipFill>
          <p:spPr bwMode="auto">
            <a:xfrm>
              <a:off x="2064" y="1872"/>
              <a:ext cx="288" cy="214"/>
            </a:xfrm>
            <a:prstGeom prst="rect">
              <a:avLst/>
            </a:prstGeom>
            <a:noFill/>
            <a:ln w="9525">
              <a:noFill/>
              <a:miter lim="800000"/>
              <a:headEnd/>
              <a:tailEnd/>
            </a:ln>
            <a:effectLst/>
          </p:spPr>
        </p:pic>
        <p:pic>
          <p:nvPicPr>
            <p:cNvPr id="380964" name="Picture 36"/>
            <p:cNvPicPr>
              <a:picLocks noChangeAspect="1" noChangeArrowheads="1"/>
            </p:cNvPicPr>
            <p:nvPr/>
          </p:nvPicPr>
          <p:blipFill>
            <a:blip r:embed="rId6" cstate="print"/>
            <a:srcRect/>
            <a:stretch>
              <a:fillRect/>
            </a:stretch>
          </p:blipFill>
          <p:spPr bwMode="auto">
            <a:xfrm>
              <a:off x="2544" y="768"/>
              <a:ext cx="432" cy="323"/>
            </a:xfrm>
            <a:prstGeom prst="rect">
              <a:avLst/>
            </a:prstGeom>
            <a:noFill/>
            <a:ln w="9525">
              <a:noFill/>
              <a:miter lim="800000"/>
              <a:headEnd/>
              <a:tailEnd/>
            </a:ln>
            <a:effectLst/>
          </p:spPr>
        </p:pic>
        <p:pic>
          <p:nvPicPr>
            <p:cNvPr id="380965" name="Picture 37"/>
            <p:cNvPicPr>
              <a:picLocks noChangeAspect="1" noChangeArrowheads="1"/>
            </p:cNvPicPr>
            <p:nvPr/>
          </p:nvPicPr>
          <p:blipFill>
            <a:blip r:embed="rId7" cstate="print"/>
            <a:srcRect/>
            <a:stretch>
              <a:fillRect/>
            </a:stretch>
          </p:blipFill>
          <p:spPr bwMode="auto">
            <a:xfrm>
              <a:off x="3936" y="2690"/>
              <a:ext cx="480" cy="334"/>
            </a:xfrm>
            <a:prstGeom prst="rect">
              <a:avLst/>
            </a:prstGeom>
            <a:noFill/>
            <a:ln w="9525">
              <a:noFill/>
              <a:miter lim="800000"/>
              <a:headEnd/>
              <a:tailEnd/>
            </a:ln>
            <a:effectLst/>
          </p:spPr>
        </p:pic>
        <p:graphicFrame>
          <p:nvGraphicFramePr>
            <p:cNvPr id="380966" name="Object 38"/>
            <p:cNvGraphicFramePr>
              <a:graphicFrameLocks noChangeAspect="1"/>
            </p:cNvGraphicFramePr>
            <p:nvPr/>
          </p:nvGraphicFramePr>
          <p:xfrm>
            <a:off x="2736" y="2708"/>
            <a:ext cx="358" cy="268"/>
          </p:xfrm>
          <a:graphic>
            <a:graphicData uri="http://schemas.openxmlformats.org/presentationml/2006/ole">
              <p:oleObj spid="_x0000_s115715" name="Image" r:id="rId8" imgW="3343380" imgH="2499153" progId="">
                <p:embed/>
              </p:oleObj>
            </a:graphicData>
          </a:graphic>
        </p:graphicFrame>
        <p:graphicFrame>
          <p:nvGraphicFramePr>
            <p:cNvPr id="380967" name="Object 39"/>
            <p:cNvGraphicFramePr>
              <a:graphicFrameLocks noChangeAspect="1"/>
            </p:cNvGraphicFramePr>
            <p:nvPr/>
          </p:nvGraphicFramePr>
          <p:xfrm>
            <a:off x="1253" y="2087"/>
            <a:ext cx="187" cy="169"/>
          </p:xfrm>
          <a:graphic>
            <a:graphicData uri="http://schemas.openxmlformats.org/presentationml/2006/ole">
              <p:oleObj spid="_x0000_s115716" name="Image" r:id="rId9" imgW="2880366" imgH="2593853" progId="">
                <p:embed/>
              </p:oleObj>
            </a:graphicData>
          </a:graphic>
        </p:graphicFrame>
        <p:graphicFrame>
          <p:nvGraphicFramePr>
            <p:cNvPr id="380968" name="Object 40"/>
            <p:cNvGraphicFramePr>
              <a:graphicFrameLocks noChangeAspect="1"/>
            </p:cNvGraphicFramePr>
            <p:nvPr/>
          </p:nvGraphicFramePr>
          <p:xfrm>
            <a:off x="2160" y="3285"/>
            <a:ext cx="357" cy="267"/>
          </p:xfrm>
          <a:graphic>
            <a:graphicData uri="http://schemas.openxmlformats.org/presentationml/2006/ole">
              <p:oleObj spid="_x0000_s115717" name="Image" r:id="rId10" imgW="3392144" imgH="2535941" progId="">
                <p:embed/>
              </p:oleObj>
            </a:graphicData>
          </a:graphic>
        </p:graphicFrame>
        <p:graphicFrame>
          <p:nvGraphicFramePr>
            <p:cNvPr id="380969" name="Object 41"/>
            <p:cNvGraphicFramePr>
              <a:graphicFrameLocks noChangeAspect="1"/>
            </p:cNvGraphicFramePr>
            <p:nvPr/>
          </p:nvGraphicFramePr>
          <p:xfrm>
            <a:off x="1668" y="2712"/>
            <a:ext cx="252" cy="216"/>
          </p:xfrm>
          <a:graphic>
            <a:graphicData uri="http://schemas.openxmlformats.org/presentationml/2006/ole">
              <p:oleObj spid="_x0000_s115718" name="Image" r:id="rId11" imgW="2953518" imgH="2529631" progId="">
                <p:embed/>
              </p:oleObj>
            </a:graphicData>
          </a:graphic>
        </p:graphicFrame>
        <p:graphicFrame>
          <p:nvGraphicFramePr>
            <p:cNvPr id="380970" name="Object 42"/>
            <p:cNvGraphicFramePr>
              <a:graphicFrameLocks noChangeAspect="1"/>
            </p:cNvGraphicFramePr>
            <p:nvPr/>
          </p:nvGraphicFramePr>
          <p:xfrm>
            <a:off x="3074" y="2366"/>
            <a:ext cx="308" cy="212"/>
          </p:xfrm>
          <a:graphic>
            <a:graphicData uri="http://schemas.openxmlformats.org/presentationml/2006/ole">
              <p:oleObj spid="_x0000_s115719" name="Image" r:id="rId12" imgW="3111751" imgH="2145615" progId="">
                <p:embed/>
              </p:oleObj>
            </a:graphicData>
          </a:graphic>
        </p:graphicFrame>
        <p:graphicFrame>
          <p:nvGraphicFramePr>
            <p:cNvPr id="380971" name="Object 43"/>
            <p:cNvGraphicFramePr>
              <a:graphicFrameLocks noChangeAspect="1"/>
            </p:cNvGraphicFramePr>
            <p:nvPr/>
          </p:nvGraphicFramePr>
          <p:xfrm>
            <a:off x="2592" y="2160"/>
            <a:ext cx="253" cy="209"/>
          </p:xfrm>
          <a:graphic>
            <a:graphicData uri="http://schemas.openxmlformats.org/presentationml/2006/ole">
              <p:oleObj spid="_x0000_s115720" name="Image" r:id="rId13" imgW="4846330" imgH="3998984" progId="">
                <p:embed/>
              </p:oleObj>
            </a:graphicData>
          </a:graphic>
        </p:graphicFrame>
        <p:graphicFrame>
          <p:nvGraphicFramePr>
            <p:cNvPr id="380972" name="Object 44"/>
            <p:cNvGraphicFramePr>
              <a:graphicFrameLocks noChangeAspect="1"/>
            </p:cNvGraphicFramePr>
            <p:nvPr/>
          </p:nvGraphicFramePr>
          <p:xfrm>
            <a:off x="4152" y="570"/>
            <a:ext cx="611" cy="417"/>
          </p:xfrm>
          <a:graphic>
            <a:graphicData uri="http://schemas.openxmlformats.org/presentationml/2006/ole">
              <p:oleObj spid="_x0000_s115721" name="Image" r:id="rId14" imgW="4224179" imgH="2880366" progId="">
                <p:embed/>
              </p:oleObj>
            </a:graphicData>
          </a:graphic>
        </p:graphicFrame>
        <p:pic>
          <p:nvPicPr>
            <p:cNvPr id="380973" name="Picture 45"/>
            <p:cNvPicPr>
              <a:picLocks noChangeAspect="1" noChangeArrowheads="1"/>
            </p:cNvPicPr>
            <p:nvPr/>
          </p:nvPicPr>
          <p:blipFill>
            <a:blip r:embed="rId15" cstate="print"/>
            <a:srcRect/>
            <a:stretch>
              <a:fillRect/>
            </a:stretch>
          </p:blipFill>
          <p:spPr bwMode="auto">
            <a:xfrm>
              <a:off x="4218" y="1781"/>
              <a:ext cx="582" cy="475"/>
            </a:xfrm>
            <a:prstGeom prst="rect">
              <a:avLst/>
            </a:prstGeom>
            <a:noFill/>
            <a:ln w="9525">
              <a:noFill/>
              <a:miter lim="800000"/>
              <a:headEnd/>
              <a:tailEnd/>
            </a:ln>
            <a:effectLst/>
          </p:spPr>
        </p:pic>
        <p:sp>
          <p:nvSpPr>
            <p:cNvPr id="380974" name="Text Box 46"/>
            <p:cNvSpPr txBox="1">
              <a:spLocks noChangeAspect="1" noChangeArrowheads="1"/>
            </p:cNvSpPr>
            <p:nvPr/>
          </p:nvSpPr>
          <p:spPr bwMode="auto">
            <a:xfrm>
              <a:off x="240" y="3936"/>
              <a:ext cx="624" cy="148"/>
            </a:xfrm>
            <a:prstGeom prst="rect">
              <a:avLst/>
            </a:prstGeom>
            <a:noFill/>
            <a:ln w="9525">
              <a:noFill/>
              <a:miter lim="800000"/>
              <a:headEnd/>
              <a:tailEnd/>
            </a:ln>
            <a:effectLst/>
          </p:spPr>
          <p:txBody>
            <a:bodyPr lIns="91430" tIns="45715" rIns="91430" bIns="45715">
              <a:spAutoFit/>
            </a:bodyPr>
            <a:lstStyle/>
            <a:p>
              <a:pPr eaLnBrk="0" hangingPunct="0">
                <a:spcBef>
                  <a:spcPct val="50000"/>
                </a:spcBef>
              </a:pPr>
              <a:r>
                <a:rPr lang="en-US" sz="1200" noProof="1">
                  <a:latin typeface="Times New Roman" pitchFamily="18" charset="0"/>
                </a:rPr>
                <a:t>Figure </a:t>
              </a:r>
              <a:r>
                <a:rPr lang="pt-BR" sz="1200">
                  <a:latin typeface="Times New Roman" pitchFamily="18" charset="0"/>
                </a:rPr>
                <a:t>2</a:t>
              </a:r>
              <a:endParaRPr lang="pt-BR" sz="2400" noProof="1">
                <a:latin typeface="Times New Roman" pitchFamily="18" charset="0"/>
              </a:endParaRPr>
            </a:p>
          </p:txBody>
        </p:sp>
      </p:grpSp>
      <p:graphicFrame>
        <p:nvGraphicFramePr>
          <p:cNvPr id="380930" name="Object 2"/>
          <p:cNvGraphicFramePr>
            <a:graphicFrameLocks noChangeAspect="1"/>
          </p:cNvGraphicFramePr>
          <p:nvPr/>
        </p:nvGraphicFramePr>
        <p:xfrm>
          <a:off x="3468688" y="1949450"/>
          <a:ext cx="493712" cy="412750"/>
        </p:xfrm>
        <a:graphic>
          <a:graphicData uri="http://schemas.openxmlformats.org/presentationml/2006/ole">
            <p:oleObj spid="_x0000_s115714" name="Image" r:id="rId16" imgW="3425669" imgH="2870979" progId="">
              <p:embed/>
            </p:oleObj>
          </a:graphicData>
        </a:graphic>
      </p:graphicFrame>
      <p:sp>
        <p:nvSpPr>
          <p:cNvPr id="380975" name="Line 47"/>
          <p:cNvSpPr>
            <a:spLocks noChangeShapeType="1"/>
          </p:cNvSpPr>
          <p:nvPr/>
        </p:nvSpPr>
        <p:spPr bwMode="auto">
          <a:xfrm>
            <a:off x="2555875" y="3962400"/>
            <a:ext cx="215900" cy="0"/>
          </a:xfrm>
          <a:prstGeom prst="line">
            <a:avLst/>
          </a:prstGeom>
          <a:noFill/>
          <a:ln w="22225">
            <a:solidFill>
              <a:srgbClr val="008080"/>
            </a:solidFill>
            <a:round/>
            <a:headEnd/>
            <a:tailEnd/>
          </a:ln>
          <a:effectLst/>
        </p:spPr>
        <p:txBody>
          <a:bodyPr/>
          <a:lstStyle/>
          <a:p>
            <a:endParaRPr lang="en-US"/>
          </a:p>
        </p:txBody>
      </p:sp>
      <p:sp>
        <p:nvSpPr>
          <p:cNvPr id="380976" name="Line 48"/>
          <p:cNvSpPr>
            <a:spLocks noChangeShapeType="1"/>
          </p:cNvSpPr>
          <p:nvPr/>
        </p:nvSpPr>
        <p:spPr bwMode="auto">
          <a:xfrm>
            <a:off x="3203575" y="4178300"/>
            <a:ext cx="215900" cy="0"/>
          </a:xfrm>
          <a:prstGeom prst="line">
            <a:avLst/>
          </a:prstGeom>
          <a:noFill/>
          <a:ln w="22225">
            <a:solidFill>
              <a:srgbClr val="008080"/>
            </a:solidFill>
            <a:round/>
            <a:headEnd/>
            <a:tailEnd/>
          </a:ln>
          <a:effectLst/>
        </p:spPr>
        <p:txBody>
          <a:bodyPr/>
          <a:lstStyle/>
          <a:p>
            <a:endParaRPr lang="en-US"/>
          </a:p>
        </p:txBody>
      </p:sp>
      <p:sp>
        <p:nvSpPr>
          <p:cNvPr id="380977" name="Line 49"/>
          <p:cNvSpPr>
            <a:spLocks noChangeShapeType="1"/>
          </p:cNvSpPr>
          <p:nvPr/>
        </p:nvSpPr>
        <p:spPr bwMode="auto">
          <a:xfrm>
            <a:off x="3276600" y="3789363"/>
            <a:ext cx="215900" cy="0"/>
          </a:xfrm>
          <a:prstGeom prst="line">
            <a:avLst/>
          </a:prstGeom>
          <a:noFill/>
          <a:ln w="22225">
            <a:solidFill>
              <a:srgbClr val="008080"/>
            </a:solidFill>
            <a:round/>
            <a:headEnd/>
            <a:tailEnd/>
          </a:ln>
          <a:effectLst/>
        </p:spPr>
        <p:txBody>
          <a:bodyPr/>
          <a:lstStyle/>
          <a:p>
            <a:endParaRPr lang="en-US"/>
          </a:p>
        </p:txBody>
      </p:sp>
      <p:sp>
        <p:nvSpPr>
          <p:cNvPr id="380978" name="Line 50"/>
          <p:cNvSpPr>
            <a:spLocks noChangeShapeType="1"/>
          </p:cNvSpPr>
          <p:nvPr/>
        </p:nvSpPr>
        <p:spPr bwMode="auto">
          <a:xfrm>
            <a:off x="3851275" y="4508500"/>
            <a:ext cx="215900" cy="0"/>
          </a:xfrm>
          <a:prstGeom prst="line">
            <a:avLst/>
          </a:prstGeom>
          <a:noFill/>
          <a:ln w="22225">
            <a:solidFill>
              <a:srgbClr val="008080"/>
            </a:solidFill>
            <a:round/>
            <a:headEnd/>
            <a:tailEnd/>
          </a:ln>
          <a:effectLst/>
        </p:spPr>
        <p:txBody>
          <a:bodyPr/>
          <a:lstStyle/>
          <a:p>
            <a:endParaRPr lang="en-US"/>
          </a:p>
        </p:txBody>
      </p:sp>
      <p:sp>
        <p:nvSpPr>
          <p:cNvPr id="380979" name="Line 51"/>
          <p:cNvSpPr>
            <a:spLocks noChangeShapeType="1"/>
          </p:cNvSpPr>
          <p:nvPr/>
        </p:nvSpPr>
        <p:spPr bwMode="auto">
          <a:xfrm>
            <a:off x="4408488" y="2665413"/>
            <a:ext cx="215900" cy="0"/>
          </a:xfrm>
          <a:prstGeom prst="line">
            <a:avLst/>
          </a:prstGeom>
          <a:noFill/>
          <a:ln w="22225">
            <a:solidFill>
              <a:srgbClr val="008080"/>
            </a:solidFill>
            <a:round/>
            <a:headEnd/>
            <a:tailEnd/>
          </a:ln>
          <a:effectLst/>
        </p:spPr>
        <p:txBody>
          <a:bodyPr/>
          <a:lstStyle/>
          <a:p>
            <a:endParaRPr lang="en-US"/>
          </a:p>
        </p:txBody>
      </p:sp>
      <p:sp>
        <p:nvSpPr>
          <p:cNvPr id="380980" name="Line 52"/>
          <p:cNvSpPr>
            <a:spLocks noChangeShapeType="1"/>
          </p:cNvSpPr>
          <p:nvPr/>
        </p:nvSpPr>
        <p:spPr bwMode="auto">
          <a:xfrm>
            <a:off x="5680075" y="3606800"/>
            <a:ext cx="215900" cy="0"/>
          </a:xfrm>
          <a:prstGeom prst="line">
            <a:avLst/>
          </a:prstGeom>
          <a:noFill/>
          <a:ln w="22225">
            <a:solidFill>
              <a:srgbClr val="008080"/>
            </a:solidFill>
            <a:round/>
            <a:headEnd/>
            <a:tailEnd/>
          </a:ln>
          <a:effectLst/>
        </p:spPr>
        <p:txBody>
          <a:bodyPr/>
          <a:lstStyle/>
          <a:p>
            <a:endParaRPr lang="en-US"/>
          </a:p>
        </p:txBody>
      </p:sp>
      <p:sp>
        <p:nvSpPr>
          <p:cNvPr id="380987" name="Line 59"/>
          <p:cNvSpPr>
            <a:spLocks noChangeShapeType="1"/>
          </p:cNvSpPr>
          <p:nvPr/>
        </p:nvSpPr>
        <p:spPr bwMode="auto">
          <a:xfrm>
            <a:off x="5508625" y="3213100"/>
            <a:ext cx="215900" cy="0"/>
          </a:xfrm>
          <a:prstGeom prst="line">
            <a:avLst/>
          </a:prstGeom>
          <a:noFill/>
          <a:ln w="22225">
            <a:solidFill>
              <a:srgbClr val="008080"/>
            </a:solidFill>
            <a:round/>
            <a:headEnd/>
            <a:tailEnd/>
          </a:ln>
          <a:effectLst/>
        </p:spPr>
        <p:txBody>
          <a:bodyPr/>
          <a:lstStyle/>
          <a:p>
            <a:endParaRPr lang="en-US"/>
          </a:p>
        </p:txBody>
      </p:sp>
      <p:sp>
        <p:nvSpPr>
          <p:cNvPr id="380988" name="Line 60"/>
          <p:cNvSpPr>
            <a:spLocks noChangeShapeType="1"/>
          </p:cNvSpPr>
          <p:nvPr/>
        </p:nvSpPr>
        <p:spPr bwMode="auto">
          <a:xfrm>
            <a:off x="3492500" y="5084763"/>
            <a:ext cx="215900" cy="0"/>
          </a:xfrm>
          <a:prstGeom prst="line">
            <a:avLst/>
          </a:prstGeom>
          <a:noFill/>
          <a:ln w="22225">
            <a:solidFill>
              <a:srgbClr val="008080"/>
            </a:solidFill>
            <a:round/>
            <a:headEnd/>
            <a:tailEnd/>
          </a:ln>
          <a:effectLst/>
        </p:spPr>
        <p:txBody>
          <a:bodyPr/>
          <a:lstStyle/>
          <a:p>
            <a:endParaRPr lang="en-US"/>
          </a:p>
        </p:txBody>
      </p:sp>
      <p:sp>
        <p:nvSpPr>
          <p:cNvPr id="380989" name="Line 61"/>
          <p:cNvSpPr>
            <a:spLocks noChangeShapeType="1"/>
          </p:cNvSpPr>
          <p:nvPr/>
        </p:nvSpPr>
        <p:spPr bwMode="auto">
          <a:xfrm>
            <a:off x="4067175" y="5661025"/>
            <a:ext cx="215900" cy="0"/>
          </a:xfrm>
          <a:prstGeom prst="line">
            <a:avLst/>
          </a:prstGeom>
          <a:noFill/>
          <a:ln w="22225">
            <a:solidFill>
              <a:srgbClr val="008080"/>
            </a:solidFill>
            <a:round/>
            <a:headEnd/>
            <a:tailEnd/>
          </a:ln>
          <a:effectLst/>
        </p:spPr>
        <p:txBody>
          <a:bodyPr/>
          <a:lstStyle/>
          <a:p>
            <a:endParaRPr lang="en-US"/>
          </a:p>
        </p:txBody>
      </p:sp>
      <p:sp>
        <p:nvSpPr>
          <p:cNvPr id="380990" name="Line 62"/>
          <p:cNvSpPr>
            <a:spLocks noChangeShapeType="1"/>
          </p:cNvSpPr>
          <p:nvPr/>
        </p:nvSpPr>
        <p:spPr bwMode="auto">
          <a:xfrm>
            <a:off x="5076825" y="5445125"/>
            <a:ext cx="215900" cy="0"/>
          </a:xfrm>
          <a:prstGeom prst="line">
            <a:avLst/>
          </a:prstGeom>
          <a:noFill/>
          <a:ln w="22225">
            <a:solidFill>
              <a:srgbClr val="008080"/>
            </a:solidFill>
            <a:round/>
            <a:headEnd/>
            <a:tailEnd/>
          </a:ln>
          <a:effectLst/>
        </p:spPr>
        <p:txBody>
          <a:bodyPr/>
          <a:lstStyle/>
          <a:p>
            <a:endParaRPr lang="en-US"/>
          </a:p>
        </p:txBody>
      </p:sp>
      <p:sp>
        <p:nvSpPr>
          <p:cNvPr id="380991" name="Line 63"/>
          <p:cNvSpPr>
            <a:spLocks noChangeShapeType="1"/>
          </p:cNvSpPr>
          <p:nvPr/>
        </p:nvSpPr>
        <p:spPr bwMode="auto">
          <a:xfrm>
            <a:off x="4610100" y="4330700"/>
            <a:ext cx="215900" cy="0"/>
          </a:xfrm>
          <a:prstGeom prst="line">
            <a:avLst/>
          </a:prstGeom>
          <a:noFill/>
          <a:ln w="22225">
            <a:solidFill>
              <a:srgbClr val="008080"/>
            </a:solidFill>
            <a:round/>
            <a:headEnd/>
            <a:tailEnd/>
          </a:ln>
          <a:effectLst/>
        </p:spPr>
        <p:txBody>
          <a:bodyPr/>
          <a:lstStyle/>
          <a:p>
            <a:endParaRPr lang="en-US"/>
          </a:p>
        </p:txBody>
      </p:sp>
      <p:sp>
        <p:nvSpPr>
          <p:cNvPr id="380992" name="Line 64"/>
          <p:cNvSpPr>
            <a:spLocks noChangeShapeType="1"/>
          </p:cNvSpPr>
          <p:nvPr/>
        </p:nvSpPr>
        <p:spPr bwMode="auto">
          <a:xfrm>
            <a:off x="6421438" y="5253038"/>
            <a:ext cx="215900" cy="0"/>
          </a:xfrm>
          <a:prstGeom prst="line">
            <a:avLst/>
          </a:prstGeom>
          <a:noFill/>
          <a:ln w="22225">
            <a:solidFill>
              <a:srgbClr val="008080"/>
            </a:solidFill>
            <a:round/>
            <a:headEnd/>
            <a:tailEnd/>
          </a:ln>
          <a:effectLst/>
        </p:spPr>
        <p:txBody>
          <a:bodyPr/>
          <a:lstStyle/>
          <a:p>
            <a:endParaRPr lang="en-US"/>
          </a:p>
        </p:txBody>
      </p:sp>
      <p:sp>
        <p:nvSpPr>
          <p:cNvPr id="380993" name="Line 65"/>
          <p:cNvSpPr>
            <a:spLocks noChangeShapeType="1"/>
          </p:cNvSpPr>
          <p:nvPr/>
        </p:nvSpPr>
        <p:spPr bwMode="auto">
          <a:xfrm>
            <a:off x="4903788" y="5992813"/>
            <a:ext cx="215900" cy="0"/>
          </a:xfrm>
          <a:prstGeom prst="line">
            <a:avLst/>
          </a:prstGeom>
          <a:noFill/>
          <a:ln w="22225">
            <a:solidFill>
              <a:srgbClr val="008080"/>
            </a:solidFill>
            <a:round/>
            <a:headEnd/>
            <a:tailEnd/>
          </a:ln>
          <a:effectLst/>
        </p:spPr>
        <p:txBody>
          <a:bodyPr/>
          <a:lstStyle/>
          <a:p>
            <a:endParaRPr lang="en-US"/>
          </a:p>
        </p:txBody>
      </p:sp>
      <p:sp>
        <p:nvSpPr>
          <p:cNvPr id="380994" name="Line 66"/>
          <p:cNvSpPr>
            <a:spLocks noChangeShapeType="1"/>
          </p:cNvSpPr>
          <p:nvPr/>
        </p:nvSpPr>
        <p:spPr bwMode="auto">
          <a:xfrm>
            <a:off x="5219700" y="6462713"/>
            <a:ext cx="215900" cy="0"/>
          </a:xfrm>
          <a:prstGeom prst="line">
            <a:avLst/>
          </a:prstGeom>
          <a:noFill/>
          <a:ln w="22225">
            <a:solidFill>
              <a:srgbClr val="008080"/>
            </a:solidFill>
            <a:round/>
            <a:headEnd/>
            <a:tailEnd/>
          </a:ln>
          <a:effectLst/>
        </p:spPr>
        <p:txBody>
          <a:bodyPr/>
          <a:lstStyle/>
          <a:p>
            <a:endParaRPr lang="en-US"/>
          </a:p>
        </p:txBody>
      </p:sp>
      <p:sp>
        <p:nvSpPr>
          <p:cNvPr id="380996" name="Line 68"/>
          <p:cNvSpPr>
            <a:spLocks noChangeShapeType="1"/>
          </p:cNvSpPr>
          <p:nvPr/>
        </p:nvSpPr>
        <p:spPr bwMode="auto">
          <a:xfrm>
            <a:off x="6732588" y="2852738"/>
            <a:ext cx="215900" cy="0"/>
          </a:xfrm>
          <a:prstGeom prst="line">
            <a:avLst/>
          </a:prstGeom>
          <a:noFill/>
          <a:ln w="22225">
            <a:solidFill>
              <a:srgbClr val="008080"/>
            </a:solidFill>
            <a:round/>
            <a:headEnd/>
            <a:tailEnd/>
          </a:ln>
          <a:effectLst/>
        </p:spPr>
        <p:txBody>
          <a:bodyPr/>
          <a:lstStyle/>
          <a:p>
            <a:endParaRPr lang="en-US"/>
          </a:p>
        </p:txBody>
      </p:sp>
      <p:sp>
        <p:nvSpPr>
          <p:cNvPr id="380997" name="Line 69"/>
          <p:cNvSpPr>
            <a:spLocks noChangeShapeType="1"/>
          </p:cNvSpPr>
          <p:nvPr/>
        </p:nvSpPr>
        <p:spPr bwMode="auto">
          <a:xfrm>
            <a:off x="6813550" y="2098675"/>
            <a:ext cx="215900" cy="0"/>
          </a:xfrm>
          <a:prstGeom prst="line">
            <a:avLst/>
          </a:prstGeom>
          <a:noFill/>
          <a:ln w="22225">
            <a:solidFill>
              <a:srgbClr val="008080"/>
            </a:solidFill>
            <a:round/>
            <a:headEnd/>
            <a:tailEnd/>
          </a:ln>
          <a:effectLst/>
        </p:spPr>
        <p:txBody>
          <a:bodyPr/>
          <a:lstStyle/>
          <a:p>
            <a:endParaRPr lang="en-US"/>
          </a:p>
        </p:txBody>
      </p:sp>
      <p:sp>
        <p:nvSpPr>
          <p:cNvPr id="380998" name="Line 70"/>
          <p:cNvSpPr>
            <a:spLocks noChangeShapeType="1"/>
          </p:cNvSpPr>
          <p:nvPr/>
        </p:nvSpPr>
        <p:spPr bwMode="auto">
          <a:xfrm>
            <a:off x="3990975" y="4868863"/>
            <a:ext cx="215900" cy="0"/>
          </a:xfrm>
          <a:prstGeom prst="line">
            <a:avLst/>
          </a:prstGeom>
          <a:noFill/>
          <a:ln w="22225">
            <a:solidFill>
              <a:srgbClr val="008080"/>
            </a:solidFill>
            <a:round/>
            <a:headEnd/>
            <a:tailEnd/>
          </a:ln>
          <a:effectLst/>
        </p:spPr>
        <p:txBody>
          <a:bodyPr/>
          <a:lstStyle/>
          <a:p>
            <a:endParaRPr lang="en-US"/>
          </a:p>
        </p:txBody>
      </p:sp>
      <p:sp>
        <p:nvSpPr>
          <p:cNvPr id="380999" name="Line 71"/>
          <p:cNvSpPr>
            <a:spLocks noChangeShapeType="1"/>
          </p:cNvSpPr>
          <p:nvPr/>
        </p:nvSpPr>
        <p:spPr bwMode="auto">
          <a:xfrm>
            <a:off x="6194425" y="1014413"/>
            <a:ext cx="215900" cy="0"/>
          </a:xfrm>
          <a:prstGeom prst="line">
            <a:avLst/>
          </a:prstGeom>
          <a:noFill/>
          <a:ln w="22225">
            <a:solidFill>
              <a:srgbClr val="008080"/>
            </a:solidFill>
            <a:round/>
            <a:headEnd/>
            <a:tailEnd/>
          </a:ln>
          <a:effectLst/>
        </p:spPr>
        <p:txBody>
          <a:bodyPr/>
          <a:lstStyle/>
          <a:p>
            <a:endParaRPr lang="en-US"/>
          </a:p>
        </p:txBody>
      </p:sp>
      <p:sp>
        <p:nvSpPr>
          <p:cNvPr id="381001" name="Line 73"/>
          <p:cNvSpPr>
            <a:spLocks noChangeShapeType="1"/>
          </p:cNvSpPr>
          <p:nvPr/>
        </p:nvSpPr>
        <p:spPr bwMode="auto">
          <a:xfrm>
            <a:off x="5200650" y="4700588"/>
            <a:ext cx="215900" cy="0"/>
          </a:xfrm>
          <a:prstGeom prst="line">
            <a:avLst/>
          </a:prstGeom>
          <a:noFill/>
          <a:ln w="28575">
            <a:solidFill>
              <a:srgbClr val="FF0000"/>
            </a:solidFill>
            <a:round/>
            <a:headEnd/>
            <a:tailEnd/>
          </a:ln>
          <a:effectLst/>
        </p:spPr>
        <p:txBody>
          <a:bodyPr/>
          <a:lstStyle/>
          <a:p>
            <a:endParaRPr lang="en-US"/>
          </a:p>
        </p:txBody>
      </p:sp>
      <p:sp>
        <p:nvSpPr>
          <p:cNvPr id="381002" name="Line 74"/>
          <p:cNvSpPr>
            <a:spLocks noChangeShapeType="1"/>
          </p:cNvSpPr>
          <p:nvPr/>
        </p:nvSpPr>
        <p:spPr bwMode="auto">
          <a:xfrm>
            <a:off x="5824538" y="1173163"/>
            <a:ext cx="215900" cy="0"/>
          </a:xfrm>
          <a:prstGeom prst="line">
            <a:avLst/>
          </a:prstGeom>
          <a:noFill/>
          <a:ln w="28575">
            <a:solidFill>
              <a:srgbClr val="FF0000"/>
            </a:solidFill>
            <a:round/>
            <a:headEnd/>
            <a:tailEnd/>
          </a:ln>
          <a:effectLst/>
        </p:spPr>
        <p:txBody>
          <a:bodyPr/>
          <a:lstStyle/>
          <a:p>
            <a:endParaRPr lang="en-US"/>
          </a:p>
        </p:txBody>
      </p:sp>
      <p:sp>
        <p:nvSpPr>
          <p:cNvPr id="381003" name="Line 75"/>
          <p:cNvSpPr>
            <a:spLocks noChangeShapeType="1"/>
          </p:cNvSpPr>
          <p:nvPr/>
        </p:nvSpPr>
        <p:spPr bwMode="auto">
          <a:xfrm>
            <a:off x="5445125" y="1562100"/>
            <a:ext cx="215900" cy="0"/>
          </a:xfrm>
          <a:prstGeom prst="line">
            <a:avLst/>
          </a:prstGeom>
          <a:noFill/>
          <a:ln w="28575">
            <a:solidFill>
              <a:srgbClr val="FF0000"/>
            </a:solidFill>
            <a:round/>
            <a:headEnd/>
            <a:tailEnd/>
          </a:ln>
          <a:effectLst/>
        </p:spPr>
        <p:txBody>
          <a:bodyPr/>
          <a:lstStyle/>
          <a:p>
            <a:endParaRPr lang="en-US"/>
          </a:p>
        </p:txBody>
      </p:sp>
      <p:sp>
        <p:nvSpPr>
          <p:cNvPr id="381004" name="Line 76"/>
          <p:cNvSpPr>
            <a:spLocks noChangeShapeType="1"/>
          </p:cNvSpPr>
          <p:nvPr/>
        </p:nvSpPr>
        <p:spPr bwMode="auto">
          <a:xfrm>
            <a:off x="6851650" y="1916113"/>
            <a:ext cx="215900" cy="0"/>
          </a:xfrm>
          <a:prstGeom prst="line">
            <a:avLst/>
          </a:prstGeom>
          <a:noFill/>
          <a:ln w="28575">
            <a:solidFill>
              <a:srgbClr val="FF0000"/>
            </a:solidFill>
            <a:round/>
            <a:headEnd/>
            <a:tailEnd/>
          </a:ln>
          <a:effectLst/>
        </p:spPr>
        <p:txBody>
          <a:bodyPr/>
          <a:lstStyle/>
          <a:p>
            <a:endParaRPr lang="en-US"/>
          </a:p>
        </p:txBody>
      </p:sp>
      <p:sp>
        <p:nvSpPr>
          <p:cNvPr id="69" name="TextBox 68"/>
          <p:cNvSpPr txBox="1"/>
          <p:nvPr/>
        </p:nvSpPr>
        <p:spPr>
          <a:xfrm>
            <a:off x="251520" y="836712"/>
            <a:ext cx="3168352" cy="2062103"/>
          </a:xfrm>
          <a:prstGeom prst="rect">
            <a:avLst/>
          </a:prstGeom>
          <a:solidFill>
            <a:schemeClr val="bg1"/>
          </a:solidFill>
        </p:spPr>
        <p:txBody>
          <a:bodyPr wrap="square" rtlCol="0">
            <a:spAutoFit/>
          </a:bodyPr>
          <a:lstStyle/>
          <a:p>
            <a:r>
              <a:rPr lang="pt-BR" sz="3200" dirty="0" smtClean="0">
                <a:solidFill>
                  <a:schemeClr val="accent2">
                    <a:lumMod val="75000"/>
                  </a:schemeClr>
                </a:solidFill>
              </a:rPr>
              <a:t>93% </a:t>
            </a:r>
            <a:r>
              <a:rPr lang="pt-BR" sz="3200" dirty="0" err="1" smtClean="0">
                <a:solidFill>
                  <a:schemeClr val="accent2">
                    <a:lumMod val="75000"/>
                  </a:schemeClr>
                </a:solidFill>
              </a:rPr>
              <a:t>of</a:t>
            </a:r>
            <a:r>
              <a:rPr lang="pt-BR" sz="3200" dirty="0" smtClean="0">
                <a:solidFill>
                  <a:schemeClr val="accent2">
                    <a:lumMod val="75000"/>
                  </a:schemeClr>
                </a:solidFill>
              </a:rPr>
              <a:t> </a:t>
            </a:r>
            <a:r>
              <a:rPr lang="pt-BR" sz="3200" dirty="0" err="1" smtClean="0">
                <a:solidFill>
                  <a:schemeClr val="accent2">
                    <a:lumMod val="75000"/>
                  </a:schemeClr>
                </a:solidFill>
              </a:rPr>
              <a:t>the</a:t>
            </a:r>
            <a:r>
              <a:rPr lang="pt-BR" sz="3200" dirty="0" smtClean="0">
                <a:solidFill>
                  <a:schemeClr val="accent2">
                    <a:lumMod val="75000"/>
                  </a:schemeClr>
                </a:solidFill>
              </a:rPr>
              <a:t> total magnitude </a:t>
            </a:r>
            <a:r>
              <a:rPr lang="pt-BR" sz="3200" dirty="0" err="1" smtClean="0">
                <a:solidFill>
                  <a:schemeClr val="accent2">
                    <a:lumMod val="75000"/>
                  </a:schemeClr>
                </a:solidFill>
              </a:rPr>
              <a:t>of</a:t>
            </a:r>
            <a:r>
              <a:rPr lang="pt-BR" sz="3200" dirty="0" smtClean="0">
                <a:solidFill>
                  <a:schemeClr val="accent2">
                    <a:lumMod val="75000"/>
                  </a:schemeClr>
                </a:solidFill>
              </a:rPr>
              <a:t> </a:t>
            </a:r>
            <a:r>
              <a:rPr lang="pt-BR" sz="3200" dirty="0" err="1" smtClean="0">
                <a:solidFill>
                  <a:schemeClr val="accent2">
                    <a:lumMod val="75000"/>
                  </a:schemeClr>
                </a:solidFill>
              </a:rPr>
              <a:t>evolution</a:t>
            </a:r>
            <a:r>
              <a:rPr lang="pt-BR" sz="3200" dirty="0" smtClean="0">
                <a:solidFill>
                  <a:schemeClr val="accent2">
                    <a:lumMod val="75000"/>
                  </a:schemeClr>
                </a:solidFill>
              </a:rPr>
              <a:t> </a:t>
            </a:r>
            <a:r>
              <a:rPr lang="pt-BR" sz="3200" dirty="0" err="1" smtClean="0">
                <a:solidFill>
                  <a:schemeClr val="accent2">
                    <a:lumMod val="75000"/>
                  </a:schemeClr>
                </a:solidFill>
              </a:rPr>
              <a:t>was</a:t>
            </a:r>
            <a:r>
              <a:rPr lang="pt-BR" sz="3200" dirty="0" smtClean="0">
                <a:solidFill>
                  <a:schemeClr val="accent2">
                    <a:lumMod val="75000"/>
                  </a:schemeClr>
                </a:solidFill>
              </a:rPr>
              <a:t> </a:t>
            </a:r>
            <a:r>
              <a:rPr lang="pt-BR" sz="3200" dirty="0" err="1" smtClean="0">
                <a:solidFill>
                  <a:schemeClr val="accent2">
                    <a:lumMod val="75000"/>
                  </a:schemeClr>
                </a:solidFill>
              </a:rPr>
              <a:t>aligned</a:t>
            </a:r>
            <a:r>
              <a:rPr lang="pt-BR" sz="3200" dirty="0" smtClean="0">
                <a:solidFill>
                  <a:schemeClr val="accent2">
                    <a:lumMod val="75000"/>
                  </a:schemeClr>
                </a:solidFill>
              </a:rPr>
              <a:t> </a:t>
            </a:r>
            <a:r>
              <a:rPr lang="pt-BR" sz="3200" dirty="0" err="1" smtClean="0">
                <a:solidFill>
                  <a:schemeClr val="accent2">
                    <a:lumMod val="75000"/>
                  </a:schemeClr>
                </a:solidFill>
              </a:rPr>
              <a:t>size</a:t>
            </a:r>
            <a:endParaRPr lang="pt-BR" sz="3200" dirty="0">
              <a:solidFill>
                <a:schemeClr val="accent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0980"/>
                                        </p:tgtEl>
                                        <p:attrNameLst>
                                          <p:attrName>style.visibility</p:attrName>
                                        </p:attrNameLst>
                                      </p:cBhvr>
                                      <p:to>
                                        <p:strVal val="visible"/>
                                      </p:to>
                                    </p:set>
                                    <p:anim calcmode="lin" valueType="num">
                                      <p:cBhvr additive="base">
                                        <p:cTn id="7" dur="500" fill="hold"/>
                                        <p:tgtEl>
                                          <p:spTgt spid="380980"/>
                                        </p:tgtEl>
                                        <p:attrNameLst>
                                          <p:attrName>ppt_x</p:attrName>
                                        </p:attrNameLst>
                                      </p:cBhvr>
                                      <p:tavLst>
                                        <p:tav tm="0">
                                          <p:val>
                                            <p:strVal val="#ppt_x"/>
                                          </p:val>
                                        </p:tav>
                                        <p:tav tm="100000">
                                          <p:val>
                                            <p:strVal val="#ppt_x"/>
                                          </p:val>
                                        </p:tav>
                                      </p:tavLst>
                                    </p:anim>
                                    <p:anim calcmode="lin" valueType="num">
                                      <p:cBhvr additive="base">
                                        <p:cTn id="8" dur="500" fill="hold"/>
                                        <p:tgtEl>
                                          <p:spTgt spid="38098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0979"/>
                                        </p:tgtEl>
                                        <p:attrNameLst>
                                          <p:attrName>style.visibility</p:attrName>
                                        </p:attrNameLst>
                                      </p:cBhvr>
                                      <p:to>
                                        <p:strVal val="visible"/>
                                      </p:to>
                                    </p:set>
                                    <p:anim calcmode="lin" valueType="num">
                                      <p:cBhvr additive="base">
                                        <p:cTn id="11" dur="500" fill="hold"/>
                                        <p:tgtEl>
                                          <p:spTgt spid="380979"/>
                                        </p:tgtEl>
                                        <p:attrNameLst>
                                          <p:attrName>ppt_x</p:attrName>
                                        </p:attrNameLst>
                                      </p:cBhvr>
                                      <p:tavLst>
                                        <p:tav tm="0">
                                          <p:val>
                                            <p:strVal val="#ppt_x"/>
                                          </p:val>
                                        </p:tav>
                                        <p:tav tm="100000">
                                          <p:val>
                                            <p:strVal val="#ppt_x"/>
                                          </p:val>
                                        </p:tav>
                                      </p:tavLst>
                                    </p:anim>
                                    <p:anim calcmode="lin" valueType="num">
                                      <p:cBhvr additive="base">
                                        <p:cTn id="12" dur="500" fill="hold"/>
                                        <p:tgtEl>
                                          <p:spTgt spid="38097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0977"/>
                                        </p:tgtEl>
                                        <p:attrNameLst>
                                          <p:attrName>style.visibility</p:attrName>
                                        </p:attrNameLst>
                                      </p:cBhvr>
                                      <p:to>
                                        <p:strVal val="visible"/>
                                      </p:to>
                                    </p:set>
                                    <p:anim calcmode="lin" valueType="num">
                                      <p:cBhvr additive="base">
                                        <p:cTn id="15" dur="500" fill="hold"/>
                                        <p:tgtEl>
                                          <p:spTgt spid="380977"/>
                                        </p:tgtEl>
                                        <p:attrNameLst>
                                          <p:attrName>ppt_x</p:attrName>
                                        </p:attrNameLst>
                                      </p:cBhvr>
                                      <p:tavLst>
                                        <p:tav tm="0">
                                          <p:val>
                                            <p:strVal val="#ppt_x"/>
                                          </p:val>
                                        </p:tav>
                                        <p:tav tm="100000">
                                          <p:val>
                                            <p:strVal val="#ppt_x"/>
                                          </p:val>
                                        </p:tav>
                                      </p:tavLst>
                                    </p:anim>
                                    <p:anim calcmode="lin" valueType="num">
                                      <p:cBhvr additive="base">
                                        <p:cTn id="16" dur="500" fill="hold"/>
                                        <p:tgtEl>
                                          <p:spTgt spid="38097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0975"/>
                                        </p:tgtEl>
                                        <p:attrNameLst>
                                          <p:attrName>style.visibility</p:attrName>
                                        </p:attrNameLst>
                                      </p:cBhvr>
                                      <p:to>
                                        <p:strVal val="visible"/>
                                      </p:to>
                                    </p:set>
                                    <p:anim calcmode="lin" valueType="num">
                                      <p:cBhvr additive="base">
                                        <p:cTn id="19" dur="500" fill="hold"/>
                                        <p:tgtEl>
                                          <p:spTgt spid="380975"/>
                                        </p:tgtEl>
                                        <p:attrNameLst>
                                          <p:attrName>ppt_x</p:attrName>
                                        </p:attrNameLst>
                                      </p:cBhvr>
                                      <p:tavLst>
                                        <p:tav tm="0">
                                          <p:val>
                                            <p:strVal val="#ppt_x"/>
                                          </p:val>
                                        </p:tav>
                                        <p:tav tm="100000">
                                          <p:val>
                                            <p:strVal val="#ppt_x"/>
                                          </p:val>
                                        </p:tav>
                                      </p:tavLst>
                                    </p:anim>
                                    <p:anim calcmode="lin" valueType="num">
                                      <p:cBhvr additive="base">
                                        <p:cTn id="20" dur="500" fill="hold"/>
                                        <p:tgtEl>
                                          <p:spTgt spid="38097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80976"/>
                                        </p:tgtEl>
                                        <p:attrNameLst>
                                          <p:attrName>style.visibility</p:attrName>
                                        </p:attrNameLst>
                                      </p:cBhvr>
                                      <p:to>
                                        <p:strVal val="visible"/>
                                      </p:to>
                                    </p:set>
                                    <p:anim calcmode="lin" valueType="num">
                                      <p:cBhvr additive="base">
                                        <p:cTn id="23" dur="500" fill="hold"/>
                                        <p:tgtEl>
                                          <p:spTgt spid="380976"/>
                                        </p:tgtEl>
                                        <p:attrNameLst>
                                          <p:attrName>ppt_x</p:attrName>
                                        </p:attrNameLst>
                                      </p:cBhvr>
                                      <p:tavLst>
                                        <p:tav tm="0">
                                          <p:val>
                                            <p:strVal val="#ppt_x"/>
                                          </p:val>
                                        </p:tav>
                                        <p:tav tm="100000">
                                          <p:val>
                                            <p:strVal val="#ppt_x"/>
                                          </p:val>
                                        </p:tav>
                                      </p:tavLst>
                                    </p:anim>
                                    <p:anim calcmode="lin" valueType="num">
                                      <p:cBhvr additive="base">
                                        <p:cTn id="24" dur="500" fill="hold"/>
                                        <p:tgtEl>
                                          <p:spTgt spid="38097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80978"/>
                                        </p:tgtEl>
                                        <p:attrNameLst>
                                          <p:attrName>style.visibility</p:attrName>
                                        </p:attrNameLst>
                                      </p:cBhvr>
                                      <p:to>
                                        <p:strVal val="visible"/>
                                      </p:to>
                                    </p:set>
                                    <p:anim calcmode="lin" valueType="num">
                                      <p:cBhvr additive="base">
                                        <p:cTn id="27" dur="500" fill="hold"/>
                                        <p:tgtEl>
                                          <p:spTgt spid="380978"/>
                                        </p:tgtEl>
                                        <p:attrNameLst>
                                          <p:attrName>ppt_x</p:attrName>
                                        </p:attrNameLst>
                                      </p:cBhvr>
                                      <p:tavLst>
                                        <p:tav tm="0">
                                          <p:val>
                                            <p:strVal val="#ppt_x"/>
                                          </p:val>
                                        </p:tav>
                                        <p:tav tm="100000">
                                          <p:val>
                                            <p:strVal val="#ppt_x"/>
                                          </p:val>
                                        </p:tav>
                                      </p:tavLst>
                                    </p:anim>
                                    <p:anim calcmode="lin" valueType="num">
                                      <p:cBhvr additive="base">
                                        <p:cTn id="28" dur="500" fill="hold"/>
                                        <p:tgtEl>
                                          <p:spTgt spid="38097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80987"/>
                                        </p:tgtEl>
                                        <p:attrNameLst>
                                          <p:attrName>style.visibility</p:attrName>
                                        </p:attrNameLst>
                                      </p:cBhvr>
                                      <p:to>
                                        <p:strVal val="visible"/>
                                      </p:to>
                                    </p:set>
                                    <p:anim calcmode="lin" valueType="num">
                                      <p:cBhvr additive="base">
                                        <p:cTn id="31" dur="500" fill="hold"/>
                                        <p:tgtEl>
                                          <p:spTgt spid="380987"/>
                                        </p:tgtEl>
                                        <p:attrNameLst>
                                          <p:attrName>ppt_x</p:attrName>
                                        </p:attrNameLst>
                                      </p:cBhvr>
                                      <p:tavLst>
                                        <p:tav tm="0">
                                          <p:val>
                                            <p:strVal val="#ppt_x"/>
                                          </p:val>
                                        </p:tav>
                                        <p:tav tm="100000">
                                          <p:val>
                                            <p:strVal val="#ppt_x"/>
                                          </p:val>
                                        </p:tav>
                                      </p:tavLst>
                                    </p:anim>
                                    <p:anim calcmode="lin" valueType="num">
                                      <p:cBhvr additive="base">
                                        <p:cTn id="32" dur="500" fill="hold"/>
                                        <p:tgtEl>
                                          <p:spTgt spid="38098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80988"/>
                                        </p:tgtEl>
                                        <p:attrNameLst>
                                          <p:attrName>style.visibility</p:attrName>
                                        </p:attrNameLst>
                                      </p:cBhvr>
                                      <p:to>
                                        <p:strVal val="visible"/>
                                      </p:to>
                                    </p:set>
                                    <p:anim calcmode="lin" valueType="num">
                                      <p:cBhvr additive="base">
                                        <p:cTn id="35" dur="500" fill="hold"/>
                                        <p:tgtEl>
                                          <p:spTgt spid="380988"/>
                                        </p:tgtEl>
                                        <p:attrNameLst>
                                          <p:attrName>ppt_x</p:attrName>
                                        </p:attrNameLst>
                                      </p:cBhvr>
                                      <p:tavLst>
                                        <p:tav tm="0">
                                          <p:val>
                                            <p:strVal val="#ppt_x"/>
                                          </p:val>
                                        </p:tav>
                                        <p:tav tm="100000">
                                          <p:val>
                                            <p:strVal val="#ppt_x"/>
                                          </p:val>
                                        </p:tav>
                                      </p:tavLst>
                                    </p:anim>
                                    <p:anim calcmode="lin" valueType="num">
                                      <p:cBhvr additive="base">
                                        <p:cTn id="36" dur="500" fill="hold"/>
                                        <p:tgtEl>
                                          <p:spTgt spid="38098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0989"/>
                                        </p:tgtEl>
                                        <p:attrNameLst>
                                          <p:attrName>style.visibility</p:attrName>
                                        </p:attrNameLst>
                                      </p:cBhvr>
                                      <p:to>
                                        <p:strVal val="visible"/>
                                      </p:to>
                                    </p:set>
                                    <p:anim calcmode="lin" valueType="num">
                                      <p:cBhvr additive="base">
                                        <p:cTn id="39" dur="500" fill="hold"/>
                                        <p:tgtEl>
                                          <p:spTgt spid="380989"/>
                                        </p:tgtEl>
                                        <p:attrNameLst>
                                          <p:attrName>ppt_x</p:attrName>
                                        </p:attrNameLst>
                                      </p:cBhvr>
                                      <p:tavLst>
                                        <p:tav tm="0">
                                          <p:val>
                                            <p:strVal val="#ppt_x"/>
                                          </p:val>
                                        </p:tav>
                                        <p:tav tm="100000">
                                          <p:val>
                                            <p:strVal val="#ppt_x"/>
                                          </p:val>
                                        </p:tav>
                                      </p:tavLst>
                                    </p:anim>
                                    <p:anim calcmode="lin" valueType="num">
                                      <p:cBhvr additive="base">
                                        <p:cTn id="40" dur="500" fill="hold"/>
                                        <p:tgtEl>
                                          <p:spTgt spid="38098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80990"/>
                                        </p:tgtEl>
                                        <p:attrNameLst>
                                          <p:attrName>style.visibility</p:attrName>
                                        </p:attrNameLst>
                                      </p:cBhvr>
                                      <p:to>
                                        <p:strVal val="visible"/>
                                      </p:to>
                                    </p:set>
                                    <p:anim calcmode="lin" valueType="num">
                                      <p:cBhvr additive="base">
                                        <p:cTn id="43" dur="500" fill="hold"/>
                                        <p:tgtEl>
                                          <p:spTgt spid="380990"/>
                                        </p:tgtEl>
                                        <p:attrNameLst>
                                          <p:attrName>ppt_x</p:attrName>
                                        </p:attrNameLst>
                                      </p:cBhvr>
                                      <p:tavLst>
                                        <p:tav tm="0">
                                          <p:val>
                                            <p:strVal val="#ppt_x"/>
                                          </p:val>
                                        </p:tav>
                                        <p:tav tm="100000">
                                          <p:val>
                                            <p:strVal val="#ppt_x"/>
                                          </p:val>
                                        </p:tav>
                                      </p:tavLst>
                                    </p:anim>
                                    <p:anim calcmode="lin" valueType="num">
                                      <p:cBhvr additive="base">
                                        <p:cTn id="44" dur="500" fill="hold"/>
                                        <p:tgtEl>
                                          <p:spTgt spid="38099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0991"/>
                                        </p:tgtEl>
                                        <p:attrNameLst>
                                          <p:attrName>style.visibility</p:attrName>
                                        </p:attrNameLst>
                                      </p:cBhvr>
                                      <p:to>
                                        <p:strVal val="visible"/>
                                      </p:to>
                                    </p:set>
                                    <p:anim calcmode="lin" valueType="num">
                                      <p:cBhvr additive="base">
                                        <p:cTn id="47" dur="500" fill="hold"/>
                                        <p:tgtEl>
                                          <p:spTgt spid="380991"/>
                                        </p:tgtEl>
                                        <p:attrNameLst>
                                          <p:attrName>ppt_x</p:attrName>
                                        </p:attrNameLst>
                                      </p:cBhvr>
                                      <p:tavLst>
                                        <p:tav tm="0">
                                          <p:val>
                                            <p:strVal val="#ppt_x"/>
                                          </p:val>
                                        </p:tav>
                                        <p:tav tm="100000">
                                          <p:val>
                                            <p:strVal val="#ppt_x"/>
                                          </p:val>
                                        </p:tav>
                                      </p:tavLst>
                                    </p:anim>
                                    <p:anim calcmode="lin" valueType="num">
                                      <p:cBhvr additive="base">
                                        <p:cTn id="48" dur="500" fill="hold"/>
                                        <p:tgtEl>
                                          <p:spTgt spid="38099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0992"/>
                                        </p:tgtEl>
                                        <p:attrNameLst>
                                          <p:attrName>style.visibility</p:attrName>
                                        </p:attrNameLst>
                                      </p:cBhvr>
                                      <p:to>
                                        <p:strVal val="visible"/>
                                      </p:to>
                                    </p:set>
                                    <p:anim calcmode="lin" valueType="num">
                                      <p:cBhvr additive="base">
                                        <p:cTn id="51" dur="500" fill="hold"/>
                                        <p:tgtEl>
                                          <p:spTgt spid="380992"/>
                                        </p:tgtEl>
                                        <p:attrNameLst>
                                          <p:attrName>ppt_x</p:attrName>
                                        </p:attrNameLst>
                                      </p:cBhvr>
                                      <p:tavLst>
                                        <p:tav tm="0">
                                          <p:val>
                                            <p:strVal val="#ppt_x"/>
                                          </p:val>
                                        </p:tav>
                                        <p:tav tm="100000">
                                          <p:val>
                                            <p:strVal val="#ppt_x"/>
                                          </p:val>
                                        </p:tav>
                                      </p:tavLst>
                                    </p:anim>
                                    <p:anim calcmode="lin" valueType="num">
                                      <p:cBhvr additive="base">
                                        <p:cTn id="52" dur="500" fill="hold"/>
                                        <p:tgtEl>
                                          <p:spTgt spid="38099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80993"/>
                                        </p:tgtEl>
                                        <p:attrNameLst>
                                          <p:attrName>style.visibility</p:attrName>
                                        </p:attrNameLst>
                                      </p:cBhvr>
                                      <p:to>
                                        <p:strVal val="visible"/>
                                      </p:to>
                                    </p:set>
                                    <p:anim calcmode="lin" valueType="num">
                                      <p:cBhvr additive="base">
                                        <p:cTn id="55" dur="500" fill="hold"/>
                                        <p:tgtEl>
                                          <p:spTgt spid="380993"/>
                                        </p:tgtEl>
                                        <p:attrNameLst>
                                          <p:attrName>ppt_x</p:attrName>
                                        </p:attrNameLst>
                                      </p:cBhvr>
                                      <p:tavLst>
                                        <p:tav tm="0">
                                          <p:val>
                                            <p:strVal val="#ppt_x"/>
                                          </p:val>
                                        </p:tav>
                                        <p:tav tm="100000">
                                          <p:val>
                                            <p:strVal val="#ppt_x"/>
                                          </p:val>
                                        </p:tav>
                                      </p:tavLst>
                                    </p:anim>
                                    <p:anim calcmode="lin" valueType="num">
                                      <p:cBhvr additive="base">
                                        <p:cTn id="56" dur="500" fill="hold"/>
                                        <p:tgtEl>
                                          <p:spTgt spid="38099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80994"/>
                                        </p:tgtEl>
                                        <p:attrNameLst>
                                          <p:attrName>style.visibility</p:attrName>
                                        </p:attrNameLst>
                                      </p:cBhvr>
                                      <p:to>
                                        <p:strVal val="visible"/>
                                      </p:to>
                                    </p:set>
                                    <p:anim calcmode="lin" valueType="num">
                                      <p:cBhvr additive="base">
                                        <p:cTn id="59" dur="500" fill="hold"/>
                                        <p:tgtEl>
                                          <p:spTgt spid="380994"/>
                                        </p:tgtEl>
                                        <p:attrNameLst>
                                          <p:attrName>ppt_x</p:attrName>
                                        </p:attrNameLst>
                                      </p:cBhvr>
                                      <p:tavLst>
                                        <p:tav tm="0">
                                          <p:val>
                                            <p:strVal val="#ppt_x"/>
                                          </p:val>
                                        </p:tav>
                                        <p:tav tm="100000">
                                          <p:val>
                                            <p:strVal val="#ppt_x"/>
                                          </p:val>
                                        </p:tav>
                                      </p:tavLst>
                                    </p:anim>
                                    <p:anim calcmode="lin" valueType="num">
                                      <p:cBhvr additive="base">
                                        <p:cTn id="60" dur="500" fill="hold"/>
                                        <p:tgtEl>
                                          <p:spTgt spid="38099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80996"/>
                                        </p:tgtEl>
                                        <p:attrNameLst>
                                          <p:attrName>style.visibility</p:attrName>
                                        </p:attrNameLst>
                                      </p:cBhvr>
                                      <p:to>
                                        <p:strVal val="visible"/>
                                      </p:to>
                                    </p:set>
                                    <p:anim calcmode="lin" valueType="num">
                                      <p:cBhvr additive="base">
                                        <p:cTn id="63" dur="500" fill="hold"/>
                                        <p:tgtEl>
                                          <p:spTgt spid="380996"/>
                                        </p:tgtEl>
                                        <p:attrNameLst>
                                          <p:attrName>ppt_x</p:attrName>
                                        </p:attrNameLst>
                                      </p:cBhvr>
                                      <p:tavLst>
                                        <p:tav tm="0">
                                          <p:val>
                                            <p:strVal val="#ppt_x"/>
                                          </p:val>
                                        </p:tav>
                                        <p:tav tm="100000">
                                          <p:val>
                                            <p:strVal val="#ppt_x"/>
                                          </p:val>
                                        </p:tav>
                                      </p:tavLst>
                                    </p:anim>
                                    <p:anim calcmode="lin" valueType="num">
                                      <p:cBhvr additive="base">
                                        <p:cTn id="64" dur="500" fill="hold"/>
                                        <p:tgtEl>
                                          <p:spTgt spid="38099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80997"/>
                                        </p:tgtEl>
                                        <p:attrNameLst>
                                          <p:attrName>style.visibility</p:attrName>
                                        </p:attrNameLst>
                                      </p:cBhvr>
                                      <p:to>
                                        <p:strVal val="visible"/>
                                      </p:to>
                                    </p:set>
                                    <p:anim calcmode="lin" valueType="num">
                                      <p:cBhvr additive="base">
                                        <p:cTn id="67" dur="500" fill="hold"/>
                                        <p:tgtEl>
                                          <p:spTgt spid="380997"/>
                                        </p:tgtEl>
                                        <p:attrNameLst>
                                          <p:attrName>ppt_x</p:attrName>
                                        </p:attrNameLst>
                                      </p:cBhvr>
                                      <p:tavLst>
                                        <p:tav tm="0">
                                          <p:val>
                                            <p:strVal val="#ppt_x"/>
                                          </p:val>
                                        </p:tav>
                                        <p:tav tm="100000">
                                          <p:val>
                                            <p:strVal val="#ppt_x"/>
                                          </p:val>
                                        </p:tav>
                                      </p:tavLst>
                                    </p:anim>
                                    <p:anim calcmode="lin" valueType="num">
                                      <p:cBhvr additive="base">
                                        <p:cTn id="68" dur="500" fill="hold"/>
                                        <p:tgtEl>
                                          <p:spTgt spid="38099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80998"/>
                                        </p:tgtEl>
                                        <p:attrNameLst>
                                          <p:attrName>style.visibility</p:attrName>
                                        </p:attrNameLst>
                                      </p:cBhvr>
                                      <p:to>
                                        <p:strVal val="visible"/>
                                      </p:to>
                                    </p:set>
                                    <p:anim calcmode="lin" valueType="num">
                                      <p:cBhvr additive="base">
                                        <p:cTn id="71" dur="500" fill="hold"/>
                                        <p:tgtEl>
                                          <p:spTgt spid="380998"/>
                                        </p:tgtEl>
                                        <p:attrNameLst>
                                          <p:attrName>ppt_x</p:attrName>
                                        </p:attrNameLst>
                                      </p:cBhvr>
                                      <p:tavLst>
                                        <p:tav tm="0">
                                          <p:val>
                                            <p:strVal val="#ppt_x"/>
                                          </p:val>
                                        </p:tav>
                                        <p:tav tm="100000">
                                          <p:val>
                                            <p:strVal val="#ppt_x"/>
                                          </p:val>
                                        </p:tav>
                                      </p:tavLst>
                                    </p:anim>
                                    <p:anim calcmode="lin" valueType="num">
                                      <p:cBhvr additive="base">
                                        <p:cTn id="72" dur="500" fill="hold"/>
                                        <p:tgtEl>
                                          <p:spTgt spid="38099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80999"/>
                                        </p:tgtEl>
                                        <p:attrNameLst>
                                          <p:attrName>style.visibility</p:attrName>
                                        </p:attrNameLst>
                                      </p:cBhvr>
                                      <p:to>
                                        <p:strVal val="visible"/>
                                      </p:to>
                                    </p:set>
                                    <p:anim calcmode="lin" valueType="num">
                                      <p:cBhvr additive="base">
                                        <p:cTn id="75" dur="500" fill="hold"/>
                                        <p:tgtEl>
                                          <p:spTgt spid="380999"/>
                                        </p:tgtEl>
                                        <p:attrNameLst>
                                          <p:attrName>ppt_x</p:attrName>
                                        </p:attrNameLst>
                                      </p:cBhvr>
                                      <p:tavLst>
                                        <p:tav tm="0">
                                          <p:val>
                                            <p:strVal val="#ppt_x"/>
                                          </p:val>
                                        </p:tav>
                                        <p:tav tm="100000">
                                          <p:val>
                                            <p:strVal val="#ppt_x"/>
                                          </p:val>
                                        </p:tav>
                                      </p:tavLst>
                                    </p:anim>
                                    <p:anim calcmode="lin" valueType="num">
                                      <p:cBhvr additive="base">
                                        <p:cTn id="76" dur="500" fill="hold"/>
                                        <p:tgtEl>
                                          <p:spTgt spid="38099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81004"/>
                                        </p:tgtEl>
                                        <p:attrNameLst>
                                          <p:attrName>style.visibility</p:attrName>
                                        </p:attrNameLst>
                                      </p:cBhvr>
                                      <p:to>
                                        <p:strVal val="visible"/>
                                      </p:to>
                                    </p:set>
                                    <p:anim calcmode="lin" valueType="num">
                                      <p:cBhvr additive="base">
                                        <p:cTn id="81" dur="500" fill="hold"/>
                                        <p:tgtEl>
                                          <p:spTgt spid="381004"/>
                                        </p:tgtEl>
                                        <p:attrNameLst>
                                          <p:attrName>ppt_x</p:attrName>
                                        </p:attrNameLst>
                                      </p:cBhvr>
                                      <p:tavLst>
                                        <p:tav tm="0">
                                          <p:val>
                                            <p:strVal val="#ppt_x"/>
                                          </p:val>
                                        </p:tav>
                                        <p:tav tm="100000">
                                          <p:val>
                                            <p:strVal val="#ppt_x"/>
                                          </p:val>
                                        </p:tav>
                                      </p:tavLst>
                                    </p:anim>
                                    <p:anim calcmode="lin" valueType="num">
                                      <p:cBhvr additive="base">
                                        <p:cTn id="82" dur="500" fill="hold"/>
                                        <p:tgtEl>
                                          <p:spTgt spid="38100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81002"/>
                                        </p:tgtEl>
                                        <p:attrNameLst>
                                          <p:attrName>style.visibility</p:attrName>
                                        </p:attrNameLst>
                                      </p:cBhvr>
                                      <p:to>
                                        <p:strVal val="visible"/>
                                      </p:to>
                                    </p:set>
                                    <p:anim calcmode="lin" valueType="num">
                                      <p:cBhvr additive="base">
                                        <p:cTn id="85" dur="500" fill="hold"/>
                                        <p:tgtEl>
                                          <p:spTgt spid="381002"/>
                                        </p:tgtEl>
                                        <p:attrNameLst>
                                          <p:attrName>ppt_x</p:attrName>
                                        </p:attrNameLst>
                                      </p:cBhvr>
                                      <p:tavLst>
                                        <p:tav tm="0">
                                          <p:val>
                                            <p:strVal val="#ppt_x"/>
                                          </p:val>
                                        </p:tav>
                                        <p:tav tm="100000">
                                          <p:val>
                                            <p:strVal val="#ppt_x"/>
                                          </p:val>
                                        </p:tav>
                                      </p:tavLst>
                                    </p:anim>
                                    <p:anim calcmode="lin" valueType="num">
                                      <p:cBhvr additive="base">
                                        <p:cTn id="86" dur="500" fill="hold"/>
                                        <p:tgtEl>
                                          <p:spTgt spid="38100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81003"/>
                                        </p:tgtEl>
                                        <p:attrNameLst>
                                          <p:attrName>style.visibility</p:attrName>
                                        </p:attrNameLst>
                                      </p:cBhvr>
                                      <p:to>
                                        <p:strVal val="visible"/>
                                      </p:to>
                                    </p:set>
                                    <p:anim calcmode="lin" valueType="num">
                                      <p:cBhvr additive="base">
                                        <p:cTn id="89" dur="500" fill="hold"/>
                                        <p:tgtEl>
                                          <p:spTgt spid="381003"/>
                                        </p:tgtEl>
                                        <p:attrNameLst>
                                          <p:attrName>ppt_x</p:attrName>
                                        </p:attrNameLst>
                                      </p:cBhvr>
                                      <p:tavLst>
                                        <p:tav tm="0">
                                          <p:val>
                                            <p:strVal val="#ppt_x"/>
                                          </p:val>
                                        </p:tav>
                                        <p:tav tm="100000">
                                          <p:val>
                                            <p:strVal val="#ppt_x"/>
                                          </p:val>
                                        </p:tav>
                                      </p:tavLst>
                                    </p:anim>
                                    <p:anim calcmode="lin" valueType="num">
                                      <p:cBhvr additive="base">
                                        <p:cTn id="90" dur="500" fill="hold"/>
                                        <p:tgtEl>
                                          <p:spTgt spid="381003"/>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81001"/>
                                        </p:tgtEl>
                                        <p:attrNameLst>
                                          <p:attrName>style.visibility</p:attrName>
                                        </p:attrNameLst>
                                      </p:cBhvr>
                                      <p:to>
                                        <p:strVal val="visible"/>
                                      </p:to>
                                    </p:set>
                                    <p:anim calcmode="lin" valueType="num">
                                      <p:cBhvr additive="base">
                                        <p:cTn id="93" dur="500" fill="hold"/>
                                        <p:tgtEl>
                                          <p:spTgt spid="381001"/>
                                        </p:tgtEl>
                                        <p:attrNameLst>
                                          <p:attrName>ppt_x</p:attrName>
                                        </p:attrNameLst>
                                      </p:cBhvr>
                                      <p:tavLst>
                                        <p:tav tm="0">
                                          <p:val>
                                            <p:strVal val="#ppt_x"/>
                                          </p:val>
                                        </p:tav>
                                        <p:tav tm="100000">
                                          <p:val>
                                            <p:strVal val="#ppt_x"/>
                                          </p:val>
                                        </p:tav>
                                      </p:tavLst>
                                    </p:anim>
                                    <p:anim calcmode="lin" valueType="num">
                                      <p:cBhvr additive="base">
                                        <p:cTn id="94" dur="500" fill="hold"/>
                                        <p:tgtEl>
                                          <p:spTgt spid="3810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75" grpId="0" animBg="1"/>
      <p:bldP spid="380976" grpId="0" animBg="1"/>
      <p:bldP spid="380977" grpId="0" animBg="1"/>
      <p:bldP spid="380978" grpId="0" animBg="1"/>
      <p:bldP spid="380979" grpId="0" animBg="1"/>
      <p:bldP spid="380980" grpId="0" animBg="1"/>
      <p:bldP spid="380987" grpId="0" animBg="1"/>
      <p:bldP spid="380988" grpId="0" animBg="1"/>
      <p:bldP spid="380989" grpId="0" animBg="1"/>
      <p:bldP spid="380990" grpId="0" animBg="1"/>
      <p:bldP spid="380991" grpId="0" animBg="1"/>
      <p:bldP spid="380992" grpId="0" animBg="1"/>
      <p:bldP spid="380993" grpId="0" animBg="1"/>
      <p:bldP spid="380994" grpId="0" animBg="1"/>
      <p:bldP spid="380996" grpId="0" animBg="1"/>
      <p:bldP spid="380997" grpId="0" animBg="1"/>
      <p:bldP spid="380998" grpId="0" animBg="1"/>
      <p:bldP spid="380999" grpId="0" animBg="1"/>
      <p:bldP spid="381001" grpId="0" animBg="1"/>
      <p:bldP spid="381002" grpId="0" animBg="1"/>
      <p:bldP spid="381003" grpId="0" animBg="1"/>
      <p:bldP spid="38100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6" name="Picture 10"/>
          <p:cNvPicPr>
            <a:picLocks noChangeAspect="1" noChangeArrowheads="1"/>
          </p:cNvPicPr>
          <p:nvPr/>
        </p:nvPicPr>
        <p:blipFill>
          <a:blip r:embed="rId3" cstate="print"/>
          <a:srcRect/>
          <a:stretch>
            <a:fillRect/>
          </a:stretch>
        </p:blipFill>
        <p:spPr bwMode="auto">
          <a:xfrm>
            <a:off x="970" y="116632"/>
            <a:ext cx="9179542" cy="4382419"/>
          </a:xfrm>
          <a:prstGeom prst="rect">
            <a:avLst/>
          </a:prstGeom>
          <a:noFill/>
          <a:ln w="9525">
            <a:noFill/>
            <a:miter lim="800000"/>
            <a:headEnd/>
            <a:tailEnd/>
          </a:ln>
        </p:spPr>
      </p:pic>
      <p:pic>
        <p:nvPicPr>
          <p:cNvPr id="60427" name="Picture 11"/>
          <p:cNvPicPr>
            <a:picLocks noChangeAspect="1" noChangeArrowheads="1"/>
          </p:cNvPicPr>
          <p:nvPr/>
        </p:nvPicPr>
        <p:blipFill>
          <a:blip r:embed="rId4" cstate="print"/>
          <a:srcRect/>
          <a:stretch>
            <a:fillRect/>
          </a:stretch>
        </p:blipFill>
        <p:spPr bwMode="auto">
          <a:xfrm>
            <a:off x="842963" y="4950668"/>
            <a:ext cx="7458075" cy="1790700"/>
          </a:xfrm>
          <a:prstGeom prst="rect">
            <a:avLst/>
          </a:prstGeom>
          <a:noFill/>
          <a:ln w="9525">
            <a:noFill/>
            <a:miter lim="800000"/>
            <a:headEnd/>
            <a:tailEnd/>
          </a:ln>
        </p:spPr>
      </p:pic>
      <p:pic>
        <p:nvPicPr>
          <p:cNvPr id="60428" name="Picture 12"/>
          <p:cNvPicPr>
            <a:picLocks noChangeAspect="1" noChangeArrowheads="1"/>
          </p:cNvPicPr>
          <p:nvPr/>
        </p:nvPicPr>
        <p:blipFill>
          <a:blip r:embed="rId5" cstate="print"/>
          <a:srcRect/>
          <a:stretch>
            <a:fillRect/>
          </a:stretch>
        </p:blipFill>
        <p:spPr bwMode="auto">
          <a:xfrm>
            <a:off x="2224088" y="4613126"/>
            <a:ext cx="4695825" cy="400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noChangeAspect="1"/>
          </p:cNvGrpSpPr>
          <p:nvPr/>
        </p:nvGrpSpPr>
        <p:grpSpPr bwMode="auto">
          <a:xfrm>
            <a:off x="-228600" y="-82550"/>
            <a:ext cx="8829675" cy="7472363"/>
            <a:chOff x="240" y="96"/>
            <a:chExt cx="4608" cy="4020"/>
          </a:xfrm>
        </p:grpSpPr>
        <p:pic>
          <p:nvPicPr>
            <p:cNvPr id="380932" name="Picture 4"/>
            <p:cNvPicPr>
              <a:picLocks noChangeAspect="1" noChangeArrowheads="1"/>
            </p:cNvPicPr>
            <p:nvPr/>
          </p:nvPicPr>
          <p:blipFill>
            <a:blip r:embed="rId4" cstate="print"/>
            <a:srcRect/>
            <a:stretch>
              <a:fillRect/>
            </a:stretch>
          </p:blipFill>
          <p:spPr bwMode="auto">
            <a:xfrm rot="5400000">
              <a:off x="924" y="192"/>
              <a:ext cx="4020" cy="3828"/>
            </a:xfrm>
            <a:prstGeom prst="rect">
              <a:avLst/>
            </a:prstGeom>
            <a:noFill/>
            <a:ln w="9525">
              <a:noFill/>
              <a:miter lim="800000"/>
              <a:headEnd/>
              <a:tailEnd/>
            </a:ln>
            <a:effectLst/>
          </p:spPr>
        </p:pic>
        <p:sp>
          <p:nvSpPr>
            <p:cNvPr id="380933" name="Line 5"/>
            <p:cNvSpPr>
              <a:spLocks noChangeAspect="1" noChangeShapeType="1"/>
            </p:cNvSpPr>
            <p:nvPr/>
          </p:nvSpPr>
          <p:spPr bwMode="auto">
            <a:xfrm flipH="1" flipV="1">
              <a:off x="3105" y="3521"/>
              <a:ext cx="192" cy="96"/>
            </a:xfrm>
            <a:prstGeom prst="line">
              <a:avLst/>
            </a:prstGeom>
            <a:noFill/>
            <a:ln w="9525">
              <a:solidFill>
                <a:schemeClr val="tx1"/>
              </a:solidFill>
              <a:round/>
              <a:headEnd/>
              <a:tailEnd/>
            </a:ln>
            <a:effectLst/>
          </p:spPr>
          <p:txBody>
            <a:bodyPr/>
            <a:lstStyle/>
            <a:p>
              <a:endParaRPr lang="en-US"/>
            </a:p>
          </p:txBody>
        </p:sp>
        <p:sp>
          <p:nvSpPr>
            <p:cNvPr id="380934" name="Line 6"/>
            <p:cNvSpPr>
              <a:spLocks noChangeAspect="1" noChangeShapeType="1"/>
            </p:cNvSpPr>
            <p:nvPr/>
          </p:nvSpPr>
          <p:spPr bwMode="auto">
            <a:xfrm flipH="1" flipV="1">
              <a:off x="2892" y="3418"/>
              <a:ext cx="192" cy="96"/>
            </a:xfrm>
            <a:prstGeom prst="line">
              <a:avLst/>
            </a:prstGeom>
            <a:noFill/>
            <a:ln w="9525">
              <a:solidFill>
                <a:schemeClr val="tx1"/>
              </a:solidFill>
              <a:round/>
              <a:headEnd/>
              <a:tailEnd/>
            </a:ln>
            <a:effectLst/>
          </p:spPr>
          <p:txBody>
            <a:bodyPr/>
            <a:lstStyle/>
            <a:p>
              <a:endParaRPr lang="en-US"/>
            </a:p>
          </p:txBody>
        </p:sp>
        <p:sp>
          <p:nvSpPr>
            <p:cNvPr id="380935" name="Line 7"/>
            <p:cNvSpPr>
              <a:spLocks noChangeAspect="1" noChangeShapeType="1"/>
            </p:cNvSpPr>
            <p:nvPr/>
          </p:nvSpPr>
          <p:spPr bwMode="auto">
            <a:xfrm flipV="1">
              <a:off x="3094" y="3308"/>
              <a:ext cx="0" cy="192"/>
            </a:xfrm>
            <a:prstGeom prst="line">
              <a:avLst/>
            </a:prstGeom>
            <a:noFill/>
            <a:ln w="9525">
              <a:solidFill>
                <a:schemeClr val="tx1"/>
              </a:solidFill>
              <a:round/>
              <a:headEnd/>
              <a:tailEnd/>
            </a:ln>
            <a:effectLst/>
          </p:spPr>
          <p:txBody>
            <a:bodyPr/>
            <a:lstStyle/>
            <a:p>
              <a:endParaRPr lang="en-US"/>
            </a:p>
          </p:txBody>
        </p:sp>
        <p:sp>
          <p:nvSpPr>
            <p:cNvPr id="380936" name="Line 8"/>
            <p:cNvSpPr>
              <a:spLocks noChangeAspect="1" noChangeShapeType="1"/>
            </p:cNvSpPr>
            <p:nvPr/>
          </p:nvSpPr>
          <p:spPr bwMode="auto">
            <a:xfrm flipH="1">
              <a:off x="3094" y="3210"/>
              <a:ext cx="48" cy="96"/>
            </a:xfrm>
            <a:prstGeom prst="line">
              <a:avLst/>
            </a:prstGeom>
            <a:noFill/>
            <a:ln w="9525">
              <a:solidFill>
                <a:schemeClr val="tx1"/>
              </a:solidFill>
              <a:round/>
              <a:headEnd/>
              <a:tailEnd/>
            </a:ln>
            <a:effectLst/>
          </p:spPr>
          <p:txBody>
            <a:bodyPr/>
            <a:lstStyle/>
            <a:p>
              <a:endParaRPr lang="en-US"/>
            </a:p>
          </p:txBody>
        </p:sp>
        <p:sp>
          <p:nvSpPr>
            <p:cNvPr id="380937" name="Line 9"/>
            <p:cNvSpPr>
              <a:spLocks noChangeAspect="1" noChangeShapeType="1"/>
            </p:cNvSpPr>
            <p:nvPr/>
          </p:nvSpPr>
          <p:spPr bwMode="auto">
            <a:xfrm flipH="1" flipV="1">
              <a:off x="2640" y="3114"/>
              <a:ext cx="432" cy="192"/>
            </a:xfrm>
            <a:prstGeom prst="line">
              <a:avLst/>
            </a:prstGeom>
            <a:noFill/>
            <a:ln w="9525">
              <a:solidFill>
                <a:schemeClr val="tx1"/>
              </a:solidFill>
              <a:round/>
              <a:headEnd/>
              <a:tailEnd/>
            </a:ln>
            <a:effectLst/>
          </p:spPr>
          <p:txBody>
            <a:bodyPr/>
            <a:lstStyle/>
            <a:p>
              <a:endParaRPr lang="en-US"/>
            </a:p>
          </p:txBody>
        </p:sp>
        <p:sp>
          <p:nvSpPr>
            <p:cNvPr id="380938" name="Line 10"/>
            <p:cNvSpPr>
              <a:spLocks noChangeAspect="1" noChangeShapeType="1"/>
            </p:cNvSpPr>
            <p:nvPr/>
          </p:nvSpPr>
          <p:spPr bwMode="auto">
            <a:xfrm flipH="1" flipV="1">
              <a:off x="2736" y="3018"/>
              <a:ext cx="384" cy="192"/>
            </a:xfrm>
            <a:prstGeom prst="line">
              <a:avLst/>
            </a:prstGeom>
            <a:noFill/>
            <a:ln w="9525">
              <a:solidFill>
                <a:schemeClr val="tx1"/>
              </a:solidFill>
              <a:round/>
              <a:headEnd/>
              <a:tailEnd/>
            </a:ln>
            <a:effectLst/>
          </p:spPr>
          <p:txBody>
            <a:bodyPr/>
            <a:lstStyle/>
            <a:p>
              <a:endParaRPr lang="en-US"/>
            </a:p>
          </p:txBody>
        </p:sp>
        <p:sp>
          <p:nvSpPr>
            <p:cNvPr id="380939" name="Line 11"/>
            <p:cNvSpPr>
              <a:spLocks noChangeAspect="1" noChangeShapeType="1"/>
            </p:cNvSpPr>
            <p:nvPr/>
          </p:nvSpPr>
          <p:spPr bwMode="auto">
            <a:xfrm flipV="1">
              <a:off x="3168" y="2922"/>
              <a:ext cx="720" cy="288"/>
            </a:xfrm>
            <a:prstGeom prst="line">
              <a:avLst/>
            </a:prstGeom>
            <a:noFill/>
            <a:ln w="9525">
              <a:solidFill>
                <a:schemeClr val="tx1"/>
              </a:solidFill>
              <a:round/>
              <a:headEnd/>
              <a:tailEnd/>
            </a:ln>
            <a:effectLst/>
          </p:spPr>
          <p:txBody>
            <a:bodyPr/>
            <a:lstStyle/>
            <a:p>
              <a:endParaRPr lang="en-US"/>
            </a:p>
          </p:txBody>
        </p:sp>
        <p:sp>
          <p:nvSpPr>
            <p:cNvPr id="380940" name="Line 12"/>
            <p:cNvSpPr>
              <a:spLocks noChangeAspect="1" noChangeShapeType="1"/>
            </p:cNvSpPr>
            <p:nvPr/>
          </p:nvSpPr>
          <p:spPr bwMode="auto">
            <a:xfrm flipH="1" flipV="1">
              <a:off x="2352" y="2826"/>
              <a:ext cx="288" cy="288"/>
            </a:xfrm>
            <a:prstGeom prst="line">
              <a:avLst/>
            </a:prstGeom>
            <a:noFill/>
            <a:ln w="9525">
              <a:solidFill>
                <a:schemeClr val="tx1"/>
              </a:solidFill>
              <a:round/>
              <a:headEnd/>
              <a:tailEnd/>
            </a:ln>
            <a:effectLst/>
          </p:spPr>
          <p:txBody>
            <a:bodyPr/>
            <a:lstStyle/>
            <a:p>
              <a:endParaRPr lang="en-US"/>
            </a:p>
          </p:txBody>
        </p:sp>
        <p:sp>
          <p:nvSpPr>
            <p:cNvPr id="380941" name="Line 13"/>
            <p:cNvSpPr>
              <a:spLocks noChangeAspect="1" noChangeShapeType="1"/>
            </p:cNvSpPr>
            <p:nvPr/>
          </p:nvSpPr>
          <p:spPr bwMode="auto">
            <a:xfrm flipH="1" flipV="1">
              <a:off x="2592" y="2730"/>
              <a:ext cx="48" cy="384"/>
            </a:xfrm>
            <a:prstGeom prst="line">
              <a:avLst/>
            </a:prstGeom>
            <a:noFill/>
            <a:ln w="9525">
              <a:solidFill>
                <a:schemeClr val="tx1"/>
              </a:solidFill>
              <a:round/>
              <a:headEnd/>
              <a:tailEnd/>
            </a:ln>
            <a:effectLst/>
          </p:spPr>
          <p:txBody>
            <a:bodyPr/>
            <a:lstStyle/>
            <a:p>
              <a:endParaRPr lang="en-US"/>
            </a:p>
          </p:txBody>
        </p:sp>
        <p:sp>
          <p:nvSpPr>
            <p:cNvPr id="380942" name="Line 14"/>
            <p:cNvSpPr>
              <a:spLocks noChangeAspect="1" noChangeShapeType="1"/>
            </p:cNvSpPr>
            <p:nvPr/>
          </p:nvSpPr>
          <p:spPr bwMode="auto">
            <a:xfrm flipV="1">
              <a:off x="2592" y="2634"/>
              <a:ext cx="48" cy="96"/>
            </a:xfrm>
            <a:prstGeom prst="line">
              <a:avLst/>
            </a:prstGeom>
            <a:noFill/>
            <a:ln w="9525">
              <a:solidFill>
                <a:schemeClr val="tx1"/>
              </a:solidFill>
              <a:round/>
              <a:headEnd/>
              <a:tailEnd/>
            </a:ln>
            <a:effectLst/>
          </p:spPr>
          <p:txBody>
            <a:bodyPr/>
            <a:lstStyle/>
            <a:p>
              <a:endParaRPr lang="en-US"/>
            </a:p>
          </p:txBody>
        </p:sp>
        <p:sp>
          <p:nvSpPr>
            <p:cNvPr id="380943" name="Line 15"/>
            <p:cNvSpPr>
              <a:spLocks noChangeAspect="1" noChangeShapeType="1"/>
            </p:cNvSpPr>
            <p:nvPr/>
          </p:nvSpPr>
          <p:spPr bwMode="auto">
            <a:xfrm flipH="1" flipV="1">
              <a:off x="2544" y="2538"/>
              <a:ext cx="48" cy="192"/>
            </a:xfrm>
            <a:prstGeom prst="line">
              <a:avLst/>
            </a:prstGeom>
            <a:noFill/>
            <a:ln w="9525">
              <a:solidFill>
                <a:schemeClr val="tx1"/>
              </a:solidFill>
              <a:round/>
              <a:headEnd/>
              <a:tailEnd/>
            </a:ln>
            <a:effectLst/>
          </p:spPr>
          <p:txBody>
            <a:bodyPr/>
            <a:lstStyle/>
            <a:p>
              <a:endParaRPr lang="en-US"/>
            </a:p>
          </p:txBody>
        </p:sp>
        <p:sp>
          <p:nvSpPr>
            <p:cNvPr id="380944" name="Line 16"/>
            <p:cNvSpPr>
              <a:spLocks noChangeAspect="1" noChangeShapeType="1"/>
            </p:cNvSpPr>
            <p:nvPr/>
          </p:nvSpPr>
          <p:spPr bwMode="auto">
            <a:xfrm rot="240000" flipH="1" flipV="1">
              <a:off x="2460" y="2427"/>
              <a:ext cx="96" cy="96"/>
            </a:xfrm>
            <a:prstGeom prst="line">
              <a:avLst/>
            </a:prstGeom>
            <a:noFill/>
            <a:ln w="9525">
              <a:solidFill>
                <a:schemeClr val="tx1"/>
              </a:solidFill>
              <a:round/>
              <a:headEnd/>
              <a:tailEnd/>
            </a:ln>
            <a:effectLst/>
          </p:spPr>
          <p:txBody>
            <a:bodyPr/>
            <a:lstStyle/>
            <a:p>
              <a:endParaRPr lang="en-US"/>
            </a:p>
          </p:txBody>
        </p:sp>
        <p:sp>
          <p:nvSpPr>
            <p:cNvPr id="380945" name="Line 17"/>
            <p:cNvSpPr>
              <a:spLocks noChangeAspect="1" noChangeShapeType="1"/>
            </p:cNvSpPr>
            <p:nvPr/>
          </p:nvSpPr>
          <p:spPr bwMode="auto">
            <a:xfrm rot="21480000">
              <a:off x="2190" y="2335"/>
              <a:ext cx="351" cy="192"/>
            </a:xfrm>
            <a:prstGeom prst="line">
              <a:avLst/>
            </a:prstGeom>
            <a:noFill/>
            <a:ln w="9525">
              <a:solidFill>
                <a:schemeClr val="tx1"/>
              </a:solidFill>
              <a:round/>
              <a:headEnd/>
              <a:tailEnd/>
            </a:ln>
            <a:effectLst/>
          </p:spPr>
          <p:txBody>
            <a:bodyPr/>
            <a:lstStyle/>
            <a:p>
              <a:endParaRPr lang="en-US"/>
            </a:p>
          </p:txBody>
        </p:sp>
        <p:sp>
          <p:nvSpPr>
            <p:cNvPr id="380946" name="Line 18"/>
            <p:cNvSpPr>
              <a:spLocks noChangeAspect="1" noChangeShapeType="1"/>
            </p:cNvSpPr>
            <p:nvPr/>
          </p:nvSpPr>
          <p:spPr bwMode="auto">
            <a:xfrm>
              <a:off x="1872" y="2237"/>
              <a:ext cx="288" cy="96"/>
            </a:xfrm>
            <a:prstGeom prst="line">
              <a:avLst/>
            </a:prstGeom>
            <a:noFill/>
            <a:ln w="9525">
              <a:solidFill>
                <a:schemeClr val="tx1"/>
              </a:solidFill>
              <a:round/>
              <a:headEnd/>
              <a:tailEnd/>
            </a:ln>
            <a:effectLst/>
          </p:spPr>
          <p:txBody>
            <a:bodyPr/>
            <a:lstStyle/>
            <a:p>
              <a:endParaRPr lang="en-US"/>
            </a:p>
          </p:txBody>
        </p:sp>
        <p:sp>
          <p:nvSpPr>
            <p:cNvPr id="380947" name="Line 19"/>
            <p:cNvSpPr>
              <a:spLocks noChangeAspect="1" noChangeShapeType="1"/>
            </p:cNvSpPr>
            <p:nvPr/>
          </p:nvSpPr>
          <p:spPr bwMode="auto">
            <a:xfrm flipV="1">
              <a:off x="2190" y="2139"/>
              <a:ext cx="48" cy="192"/>
            </a:xfrm>
            <a:prstGeom prst="line">
              <a:avLst/>
            </a:prstGeom>
            <a:noFill/>
            <a:ln w="9525">
              <a:solidFill>
                <a:schemeClr val="tx1"/>
              </a:solidFill>
              <a:round/>
              <a:headEnd/>
              <a:tailEnd/>
            </a:ln>
            <a:effectLst/>
          </p:spPr>
          <p:txBody>
            <a:bodyPr/>
            <a:lstStyle/>
            <a:p>
              <a:endParaRPr lang="en-US"/>
            </a:p>
          </p:txBody>
        </p:sp>
        <p:sp>
          <p:nvSpPr>
            <p:cNvPr id="380948" name="Line 20"/>
            <p:cNvSpPr>
              <a:spLocks noChangeAspect="1" noChangeShapeType="1"/>
            </p:cNvSpPr>
            <p:nvPr/>
          </p:nvSpPr>
          <p:spPr bwMode="auto">
            <a:xfrm flipV="1">
              <a:off x="3312" y="2024"/>
              <a:ext cx="192" cy="1584"/>
            </a:xfrm>
            <a:prstGeom prst="line">
              <a:avLst/>
            </a:prstGeom>
            <a:noFill/>
            <a:ln w="9525">
              <a:solidFill>
                <a:schemeClr val="tx1"/>
              </a:solidFill>
              <a:round/>
              <a:headEnd/>
              <a:tailEnd/>
            </a:ln>
            <a:effectLst/>
          </p:spPr>
          <p:txBody>
            <a:bodyPr/>
            <a:lstStyle/>
            <a:p>
              <a:endParaRPr lang="en-US"/>
            </a:p>
          </p:txBody>
        </p:sp>
        <p:sp>
          <p:nvSpPr>
            <p:cNvPr id="380949" name="Line 21"/>
            <p:cNvSpPr>
              <a:spLocks noChangeAspect="1" noChangeShapeType="1"/>
            </p:cNvSpPr>
            <p:nvPr/>
          </p:nvSpPr>
          <p:spPr bwMode="auto">
            <a:xfrm flipH="1" flipV="1">
              <a:off x="3408" y="1818"/>
              <a:ext cx="96" cy="240"/>
            </a:xfrm>
            <a:prstGeom prst="line">
              <a:avLst/>
            </a:prstGeom>
            <a:noFill/>
            <a:ln w="9525">
              <a:solidFill>
                <a:schemeClr val="tx1"/>
              </a:solidFill>
              <a:round/>
              <a:headEnd/>
              <a:tailEnd/>
            </a:ln>
            <a:effectLst/>
          </p:spPr>
          <p:txBody>
            <a:bodyPr/>
            <a:lstStyle/>
            <a:p>
              <a:endParaRPr lang="en-US"/>
            </a:p>
          </p:txBody>
        </p:sp>
        <p:sp>
          <p:nvSpPr>
            <p:cNvPr id="380950" name="Line 22"/>
            <p:cNvSpPr>
              <a:spLocks noChangeAspect="1" noChangeShapeType="1"/>
            </p:cNvSpPr>
            <p:nvPr/>
          </p:nvSpPr>
          <p:spPr bwMode="auto">
            <a:xfrm flipV="1">
              <a:off x="3504" y="1932"/>
              <a:ext cx="432" cy="96"/>
            </a:xfrm>
            <a:prstGeom prst="line">
              <a:avLst/>
            </a:prstGeom>
            <a:noFill/>
            <a:ln w="9525">
              <a:solidFill>
                <a:schemeClr val="tx1"/>
              </a:solidFill>
              <a:round/>
              <a:headEnd/>
              <a:tailEnd/>
            </a:ln>
            <a:effectLst/>
          </p:spPr>
          <p:txBody>
            <a:bodyPr/>
            <a:lstStyle/>
            <a:p>
              <a:endParaRPr lang="en-US"/>
            </a:p>
          </p:txBody>
        </p:sp>
        <p:sp>
          <p:nvSpPr>
            <p:cNvPr id="380951" name="Line 23"/>
            <p:cNvSpPr>
              <a:spLocks noChangeAspect="1" noChangeShapeType="1"/>
            </p:cNvSpPr>
            <p:nvPr/>
          </p:nvSpPr>
          <p:spPr bwMode="auto">
            <a:xfrm flipH="1" flipV="1">
              <a:off x="2832" y="1530"/>
              <a:ext cx="576" cy="288"/>
            </a:xfrm>
            <a:prstGeom prst="line">
              <a:avLst/>
            </a:prstGeom>
            <a:noFill/>
            <a:ln w="9525">
              <a:solidFill>
                <a:schemeClr val="tx1"/>
              </a:solidFill>
              <a:round/>
              <a:headEnd/>
              <a:tailEnd/>
            </a:ln>
            <a:effectLst/>
          </p:spPr>
          <p:txBody>
            <a:bodyPr/>
            <a:lstStyle/>
            <a:p>
              <a:endParaRPr lang="en-US"/>
            </a:p>
          </p:txBody>
        </p:sp>
        <p:sp>
          <p:nvSpPr>
            <p:cNvPr id="380952" name="Line 24"/>
            <p:cNvSpPr>
              <a:spLocks noChangeAspect="1" noChangeShapeType="1"/>
            </p:cNvSpPr>
            <p:nvPr/>
          </p:nvSpPr>
          <p:spPr bwMode="auto">
            <a:xfrm rot="21420000" flipV="1">
              <a:off x="3408" y="1434"/>
              <a:ext cx="96" cy="384"/>
            </a:xfrm>
            <a:prstGeom prst="line">
              <a:avLst/>
            </a:prstGeom>
            <a:noFill/>
            <a:ln w="9525">
              <a:solidFill>
                <a:schemeClr val="tx1"/>
              </a:solidFill>
              <a:round/>
              <a:headEnd/>
              <a:tailEnd/>
            </a:ln>
            <a:effectLst/>
          </p:spPr>
          <p:txBody>
            <a:bodyPr/>
            <a:lstStyle/>
            <a:p>
              <a:endParaRPr lang="en-US"/>
            </a:p>
          </p:txBody>
        </p:sp>
        <p:sp>
          <p:nvSpPr>
            <p:cNvPr id="380953" name="Line 25"/>
            <p:cNvSpPr>
              <a:spLocks noChangeAspect="1" noChangeShapeType="1"/>
            </p:cNvSpPr>
            <p:nvPr/>
          </p:nvSpPr>
          <p:spPr bwMode="auto">
            <a:xfrm>
              <a:off x="3381" y="942"/>
              <a:ext cx="96" cy="480"/>
            </a:xfrm>
            <a:prstGeom prst="line">
              <a:avLst/>
            </a:prstGeom>
            <a:noFill/>
            <a:ln w="9525">
              <a:solidFill>
                <a:schemeClr val="tx1"/>
              </a:solidFill>
              <a:round/>
              <a:headEnd/>
              <a:tailEnd/>
            </a:ln>
            <a:effectLst/>
          </p:spPr>
          <p:txBody>
            <a:bodyPr/>
            <a:lstStyle/>
            <a:p>
              <a:endParaRPr lang="en-US"/>
            </a:p>
          </p:txBody>
        </p:sp>
        <p:sp>
          <p:nvSpPr>
            <p:cNvPr id="380954" name="Line 26"/>
            <p:cNvSpPr>
              <a:spLocks noChangeAspect="1" noChangeShapeType="1"/>
            </p:cNvSpPr>
            <p:nvPr/>
          </p:nvSpPr>
          <p:spPr bwMode="auto">
            <a:xfrm flipV="1">
              <a:off x="3504" y="858"/>
              <a:ext cx="96" cy="576"/>
            </a:xfrm>
            <a:prstGeom prst="line">
              <a:avLst/>
            </a:prstGeom>
            <a:noFill/>
            <a:ln w="9525">
              <a:solidFill>
                <a:schemeClr val="tx1"/>
              </a:solidFill>
              <a:round/>
              <a:headEnd/>
              <a:tailEnd/>
            </a:ln>
            <a:effectLst/>
          </p:spPr>
          <p:txBody>
            <a:bodyPr/>
            <a:lstStyle/>
            <a:p>
              <a:endParaRPr lang="en-US"/>
            </a:p>
          </p:txBody>
        </p:sp>
        <p:sp>
          <p:nvSpPr>
            <p:cNvPr id="380955" name="Line 27"/>
            <p:cNvSpPr>
              <a:spLocks noChangeAspect="1" noChangeShapeType="1"/>
            </p:cNvSpPr>
            <p:nvPr/>
          </p:nvSpPr>
          <p:spPr bwMode="auto">
            <a:xfrm rot="21120000" flipV="1">
              <a:off x="3589" y="734"/>
              <a:ext cx="0" cy="121"/>
            </a:xfrm>
            <a:prstGeom prst="line">
              <a:avLst/>
            </a:prstGeom>
            <a:noFill/>
            <a:ln w="9525">
              <a:solidFill>
                <a:schemeClr val="tx1"/>
              </a:solidFill>
              <a:round/>
              <a:headEnd/>
              <a:tailEnd/>
            </a:ln>
            <a:effectLst/>
          </p:spPr>
          <p:txBody>
            <a:bodyPr/>
            <a:lstStyle/>
            <a:p>
              <a:endParaRPr lang="en-US"/>
            </a:p>
          </p:txBody>
        </p:sp>
        <p:sp>
          <p:nvSpPr>
            <p:cNvPr id="380956" name="Line 28"/>
            <p:cNvSpPr>
              <a:spLocks noChangeAspect="1" noChangeShapeType="1"/>
            </p:cNvSpPr>
            <p:nvPr/>
          </p:nvSpPr>
          <p:spPr bwMode="auto">
            <a:xfrm rot="540000" flipV="1">
              <a:off x="3623" y="618"/>
              <a:ext cx="132" cy="240"/>
            </a:xfrm>
            <a:prstGeom prst="line">
              <a:avLst/>
            </a:prstGeom>
            <a:noFill/>
            <a:ln w="9525">
              <a:solidFill>
                <a:schemeClr val="tx1"/>
              </a:solidFill>
              <a:round/>
              <a:headEnd/>
              <a:tailEnd/>
            </a:ln>
            <a:effectLst/>
          </p:spPr>
          <p:txBody>
            <a:bodyPr/>
            <a:lstStyle/>
            <a:p>
              <a:endParaRPr lang="en-US"/>
            </a:p>
          </p:txBody>
        </p:sp>
        <p:sp>
          <p:nvSpPr>
            <p:cNvPr id="380957" name="Line 29"/>
            <p:cNvSpPr>
              <a:spLocks noChangeAspect="1" noChangeShapeType="1"/>
            </p:cNvSpPr>
            <p:nvPr/>
          </p:nvSpPr>
          <p:spPr bwMode="auto">
            <a:xfrm flipV="1">
              <a:off x="3952" y="1627"/>
              <a:ext cx="96" cy="288"/>
            </a:xfrm>
            <a:prstGeom prst="line">
              <a:avLst/>
            </a:prstGeom>
            <a:noFill/>
            <a:ln w="9525">
              <a:solidFill>
                <a:schemeClr val="tx1"/>
              </a:solidFill>
              <a:round/>
              <a:headEnd/>
              <a:tailEnd/>
            </a:ln>
            <a:effectLst/>
          </p:spPr>
          <p:txBody>
            <a:bodyPr/>
            <a:lstStyle/>
            <a:p>
              <a:endParaRPr lang="en-US"/>
            </a:p>
          </p:txBody>
        </p:sp>
        <p:sp>
          <p:nvSpPr>
            <p:cNvPr id="380958" name="Line 30"/>
            <p:cNvSpPr>
              <a:spLocks noChangeAspect="1" noChangeShapeType="1"/>
            </p:cNvSpPr>
            <p:nvPr/>
          </p:nvSpPr>
          <p:spPr bwMode="auto">
            <a:xfrm rot="21120000" flipV="1">
              <a:off x="3936" y="1770"/>
              <a:ext cx="336" cy="144"/>
            </a:xfrm>
            <a:prstGeom prst="line">
              <a:avLst/>
            </a:prstGeom>
            <a:noFill/>
            <a:ln w="9525">
              <a:solidFill>
                <a:schemeClr val="tx1"/>
              </a:solidFill>
              <a:round/>
              <a:headEnd/>
              <a:tailEnd/>
            </a:ln>
            <a:effectLst/>
          </p:spPr>
          <p:txBody>
            <a:bodyPr/>
            <a:lstStyle/>
            <a:p>
              <a:endParaRPr lang="en-US"/>
            </a:p>
          </p:txBody>
        </p:sp>
        <p:sp>
          <p:nvSpPr>
            <p:cNvPr id="380959" name="Line 31"/>
            <p:cNvSpPr>
              <a:spLocks noChangeAspect="1" noChangeShapeType="1"/>
            </p:cNvSpPr>
            <p:nvPr/>
          </p:nvSpPr>
          <p:spPr bwMode="auto">
            <a:xfrm flipV="1">
              <a:off x="4044" y="1338"/>
              <a:ext cx="240" cy="288"/>
            </a:xfrm>
            <a:prstGeom prst="line">
              <a:avLst/>
            </a:prstGeom>
            <a:noFill/>
            <a:ln w="9525">
              <a:solidFill>
                <a:schemeClr val="tx1"/>
              </a:solidFill>
              <a:round/>
              <a:headEnd/>
              <a:tailEnd/>
            </a:ln>
            <a:effectLst/>
          </p:spPr>
          <p:txBody>
            <a:bodyPr/>
            <a:lstStyle/>
            <a:p>
              <a:endParaRPr lang="en-US"/>
            </a:p>
          </p:txBody>
        </p:sp>
        <p:sp>
          <p:nvSpPr>
            <p:cNvPr id="380960" name="Line 32"/>
            <p:cNvSpPr>
              <a:spLocks noChangeAspect="1" noChangeShapeType="1"/>
            </p:cNvSpPr>
            <p:nvPr/>
          </p:nvSpPr>
          <p:spPr bwMode="auto">
            <a:xfrm rot="21300000" flipV="1">
              <a:off x="4032" y="1242"/>
              <a:ext cx="96" cy="384"/>
            </a:xfrm>
            <a:prstGeom prst="line">
              <a:avLst/>
            </a:prstGeom>
            <a:noFill/>
            <a:ln w="9525">
              <a:solidFill>
                <a:schemeClr val="tx1"/>
              </a:solidFill>
              <a:round/>
              <a:headEnd/>
              <a:tailEnd/>
            </a:ln>
            <a:effectLst/>
          </p:spPr>
          <p:txBody>
            <a:bodyPr/>
            <a:lstStyle/>
            <a:p>
              <a:endParaRPr lang="en-US"/>
            </a:p>
          </p:txBody>
        </p:sp>
        <p:sp>
          <p:nvSpPr>
            <p:cNvPr id="380961" name="Line 33"/>
            <p:cNvSpPr>
              <a:spLocks noChangeAspect="1" noChangeShapeType="1"/>
            </p:cNvSpPr>
            <p:nvPr/>
          </p:nvSpPr>
          <p:spPr bwMode="auto">
            <a:xfrm rot="360000">
              <a:off x="4113" y="1146"/>
              <a:ext cx="0" cy="96"/>
            </a:xfrm>
            <a:prstGeom prst="line">
              <a:avLst/>
            </a:prstGeom>
            <a:noFill/>
            <a:ln w="9525">
              <a:solidFill>
                <a:schemeClr val="tx1"/>
              </a:solidFill>
              <a:round/>
              <a:headEnd/>
              <a:tailEnd/>
            </a:ln>
            <a:effectLst/>
          </p:spPr>
          <p:txBody>
            <a:bodyPr/>
            <a:lstStyle/>
            <a:p>
              <a:endParaRPr lang="en-US"/>
            </a:p>
          </p:txBody>
        </p:sp>
        <p:sp>
          <p:nvSpPr>
            <p:cNvPr id="380962" name="Line 34"/>
            <p:cNvSpPr>
              <a:spLocks noChangeAspect="1" noChangeShapeType="1"/>
            </p:cNvSpPr>
            <p:nvPr/>
          </p:nvSpPr>
          <p:spPr bwMode="auto">
            <a:xfrm rot="21540000" flipV="1">
              <a:off x="4107" y="1040"/>
              <a:ext cx="253" cy="192"/>
            </a:xfrm>
            <a:prstGeom prst="line">
              <a:avLst/>
            </a:prstGeom>
            <a:noFill/>
            <a:ln w="9525">
              <a:solidFill>
                <a:schemeClr val="tx1"/>
              </a:solidFill>
              <a:round/>
              <a:headEnd/>
              <a:tailEnd/>
            </a:ln>
            <a:effectLst/>
          </p:spPr>
          <p:txBody>
            <a:bodyPr/>
            <a:lstStyle/>
            <a:p>
              <a:endParaRPr lang="en-US"/>
            </a:p>
          </p:txBody>
        </p:sp>
        <p:pic>
          <p:nvPicPr>
            <p:cNvPr id="380963" name="Picture 35"/>
            <p:cNvPicPr>
              <a:picLocks noChangeAspect="1" noChangeArrowheads="1"/>
            </p:cNvPicPr>
            <p:nvPr/>
          </p:nvPicPr>
          <p:blipFill>
            <a:blip r:embed="rId5" cstate="print"/>
            <a:srcRect/>
            <a:stretch>
              <a:fillRect/>
            </a:stretch>
          </p:blipFill>
          <p:spPr bwMode="auto">
            <a:xfrm>
              <a:off x="2064" y="1872"/>
              <a:ext cx="288" cy="214"/>
            </a:xfrm>
            <a:prstGeom prst="rect">
              <a:avLst/>
            </a:prstGeom>
            <a:noFill/>
            <a:ln w="9525">
              <a:noFill/>
              <a:miter lim="800000"/>
              <a:headEnd/>
              <a:tailEnd/>
            </a:ln>
            <a:effectLst/>
          </p:spPr>
        </p:pic>
        <p:pic>
          <p:nvPicPr>
            <p:cNvPr id="380964" name="Picture 36"/>
            <p:cNvPicPr>
              <a:picLocks noChangeAspect="1" noChangeArrowheads="1"/>
            </p:cNvPicPr>
            <p:nvPr/>
          </p:nvPicPr>
          <p:blipFill>
            <a:blip r:embed="rId6" cstate="print"/>
            <a:srcRect/>
            <a:stretch>
              <a:fillRect/>
            </a:stretch>
          </p:blipFill>
          <p:spPr bwMode="auto">
            <a:xfrm>
              <a:off x="2544" y="768"/>
              <a:ext cx="432" cy="323"/>
            </a:xfrm>
            <a:prstGeom prst="rect">
              <a:avLst/>
            </a:prstGeom>
            <a:noFill/>
            <a:ln w="9525">
              <a:noFill/>
              <a:miter lim="800000"/>
              <a:headEnd/>
              <a:tailEnd/>
            </a:ln>
            <a:effectLst/>
          </p:spPr>
        </p:pic>
        <p:pic>
          <p:nvPicPr>
            <p:cNvPr id="380965" name="Picture 37"/>
            <p:cNvPicPr>
              <a:picLocks noChangeAspect="1" noChangeArrowheads="1"/>
            </p:cNvPicPr>
            <p:nvPr/>
          </p:nvPicPr>
          <p:blipFill>
            <a:blip r:embed="rId7" cstate="print"/>
            <a:srcRect/>
            <a:stretch>
              <a:fillRect/>
            </a:stretch>
          </p:blipFill>
          <p:spPr bwMode="auto">
            <a:xfrm>
              <a:off x="3936" y="2690"/>
              <a:ext cx="480" cy="334"/>
            </a:xfrm>
            <a:prstGeom prst="rect">
              <a:avLst/>
            </a:prstGeom>
            <a:noFill/>
            <a:ln w="9525">
              <a:noFill/>
              <a:miter lim="800000"/>
              <a:headEnd/>
              <a:tailEnd/>
            </a:ln>
            <a:effectLst/>
          </p:spPr>
        </p:pic>
        <p:graphicFrame>
          <p:nvGraphicFramePr>
            <p:cNvPr id="380966" name="Object 38"/>
            <p:cNvGraphicFramePr>
              <a:graphicFrameLocks noChangeAspect="1"/>
            </p:cNvGraphicFramePr>
            <p:nvPr/>
          </p:nvGraphicFramePr>
          <p:xfrm>
            <a:off x="2736" y="2708"/>
            <a:ext cx="358" cy="268"/>
          </p:xfrm>
          <a:graphic>
            <a:graphicData uri="http://schemas.openxmlformats.org/presentationml/2006/ole">
              <p:oleObj spid="_x0000_s116739" name="Image" r:id="rId8" imgW="3343380" imgH="2499153" progId="">
                <p:embed/>
              </p:oleObj>
            </a:graphicData>
          </a:graphic>
        </p:graphicFrame>
        <p:graphicFrame>
          <p:nvGraphicFramePr>
            <p:cNvPr id="380967" name="Object 39"/>
            <p:cNvGraphicFramePr>
              <a:graphicFrameLocks noChangeAspect="1"/>
            </p:cNvGraphicFramePr>
            <p:nvPr/>
          </p:nvGraphicFramePr>
          <p:xfrm>
            <a:off x="1253" y="2087"/>
            <a:ext cx="187" cy="169"/>
          </p:xfrm>
          <a:graphic>
            <a:graphicData uri="http://schemas.openxmlformats.org/presentationml/2006/ole">
              <p:oleObj spid="_x0000_s116740" name="Image" r:id="rId9" imgW="2880366" imgH="2593853" progId="">
                <p:embed/>
              </p:oleObj>
            </a:graphicData>
          </a:graphic>
        </p:graphicFrame>
        <p:graphicFrame>
          <p:nvGraphicFramePr>
            <p:cNvPr id="380968" name="Object 40"/>
            <p:cNvGraphicFramePr>
              <a:graphicFrameLocks noChangeAspect="1"/>
            </p:cNvGraphicFramePr>
            <p:nvPr/>
          </p:nvGraphicFramePr>
          <p:xfrm>
            <a:off x="2160" y="3285"/>
            <a:ext cx="357" cy="267"/>
          </p:xfrm>
          <a:graphic>
            <a:graphicData uri="http://schemas.openxmlformats.org/presentationml/2006/ole">
              <p:oleObj spid="_x0000_s116741" name="Image" r:id="rId10" imgW="3392144" imgH="2535941" progId="">
                <p:embed/>
              </p:oleObj>
            </a:graphicData>
          </a:graphic>
        </p:graphicFrame>
        <p:graphicFrame>
          <p:nvGraphicFramePr>
            <p:cNvPr id="380969" name="Object 41"/>
            <p:cNvGraphicFramePr>
              <a:graphicFrameLocks noChangeAspect="1"/>
            </p:cNvGraphicFramePr>
            <p:nvPr/>
          </p:nvGraphicFramePr>
          <p:xfrm>
            <a:off x="1668" y="2712"/>
            <a:ext cx="252" cy="216"/>
          </p:xfrm>
          <a:graphic>
            <a:graphicData uri="http://schemas.openxmlformats.org/presentationml/2006/ole">
              <p:oleObj spid="_x0000_s116742" name="Image" r:id="rId11" imgW="2953518" imgH="2529631" progId="">
                <p:embed/>
              </p:oleObj>
            </a:graphicData>
          </a:graphic>
        </p:graphicFrame>
        <p:graphicFrame>
          <p:nvGraphicFramePr>
            <p:cNvPr id="380970" name="Object 42"/>
            <p:cNvGraphicFramePr>
              <a:graphicFrameLocks noChangeAspect="1"/>
            </p:cNvGraphicFramePr>
            <p:nvPr/>
          </p:nvGraphicFramePr>
          <p:xfrm>
            <a:off x="3074" y="2366"/>
            <a:ext cx="308" cy="212"/>
          </p:xfrm>
          <a:graphic>
            <a:graphicData uri="http://schemas.openxmlformats.org/presentationml/2006/ole">
              <p:oleObj spid="_x0000_s116743" name="Image" r:id="rId12" imgW="3111751" imgH="2145615" progId="">
                <p:embed/>
              </p:oleObj>
            </a:graphicData>
          </a:graphic>
        </p:graphicFrame>
        <p:graphicFrame>
          <p:nvGraphicFramePr>
            <p:cNvPr id="380971" name="Object 43"/>
            <p:cNvGraphicFramePr>
              <a:graphicFrameLocks noChangeAspect="1"/>
            </p:cNvGraphicFramePr>
            <p:nvPr/>
          </p:nvGraphicFramePr>
          <p:xfrm>
            <a:off x="2592" y="2160"/>
            <a:ext cx="253" cy="209"/>
          </p:xfrm>
          <a:graphic>
            <a:graphicData uri="http://schemas.openxmlformats.org/presentationml/2006/ole">
              <p:oleObj spid="_x0000_s116744" name="Image" r:id="rId13" imgW="4846330" imgH="3998984" progId="">
                <p:embed/>
              </p:oleObj>
            </a:graphicData>
          </a:graphic>
        </p:graphicFrame>
        <p:graphicFrame>
          <p:nvGraphicFramePr>
            <p:cNvPr id="380972" name="Object 44"/>
            <p:cNvGraphicFramePr>
              <a:graphicFrameLocks noChangeAspect="1"/>
            </p:cNvGraphicFramePr>
            <p:nvPr/>
          </p:nvGraphicFramePr>
          <p:xfrm>
            <a:off x="4152" y="570"/>
            <a:ext cx="611" cy="417"/>
          </p:xfrm>
          <a:graphic>
            <a:graphicData uri="http://schemas.openxmlformats.org/presentationml/2006/ole">
              <p:oleObj spid="_x0000_s116745" name="Image" r:id="rId14" imgW="4224179" imgH="2880366" progId="">
                <p:embed/>
              </p:oleObj>
            </a:graphicData>
          </a:graphic>
        </p:graphicFrame>
        <p:pic>
          <p:nvPicPr>
            <p:cNvPr id="380973" name="Picture 45"/>
            <p:cNvPicPr>
              <a:picLocks noChangeAspect="1" noChangeArrowheads="1"/>
            </p:cNvPicPr>
            <p:nvPr/>
          </p:nvPicPr>
          <p:blipFill>
            <a:blip r:embed="rId15" cstate="print"/>
            <a:srcRect/>
            <a:stretch>
              <a:fillRect/>
            </a:stretch>
          </p:blipFill>
          <p:spPr bwMode="auto">
            <a:xfrm>
              <a:off x="4218" y="1781"/>
              <a:ext cx="582" cy="475"/>
            </a:xfrm>
            <a:prstGeom prst="rect">
              <a:avLst/>
            </a:prstGeom>
            <a:noFill/>
            <a:ln w="9525">
              <a:noFill/>
              <a:miter lim="800000"/>
              <a:headEnd/>
              <a:tailEnd/>
            </a:ln>
            <a:effectLst/>
          </p:spPr>
        </p:pic>
        <p:sp>
          <p:nvSpPr>
            <p:cNvPr id="380974" name="Text Box 46"/>
            <p:cNvSpPr txBox="1">
              <a:spLocks noChangeAspect="1" noChangeArrowheads="1"/>
            </p:cNvSpPr>
            <p:nvPr/>
          </p:nvSpPr>
          <p:spPr bwMode="auto">
            <a:xfrm>
              <a:off x="240" y="3936"/>
              <a:ext cx="624" cy="148"/>
            </a:xfrm>
            <a:prstGeom prst="rect">
              <a:avLst/>
            </a:prstGeom>
            <a:noFill/>
            <a:ln w="9525">
              <a:noFill/>
              <a:miter lim="800000"/>
              <a:headEnd/>
              <a:tailEnd/>
            </a:ln>
            <a:effectLst/>
          </p:spPr>
          <p:txBody>
            <a:bodyPr lIns="91430" tIns="45715" rIns="91430" bIns="45715">
              <a:spAutoFit/>
            </a:bodyPr>
            <a:lstStyle/>
            <a:p>
              <a:pPr eaLnBrk="0" hangingPunct="0">
                <a:spcBef>
                  <a:spcPct val="50000"/>
                </a:spcBef>
              </a:pPr>
              <a:r>
                <a:rPr lang="en-US" sz="1200" noProof="1">
                  <a:latin typeface="Times New Roman" pitchFamily="18" charset="0"/>
                </a:rPr>
                <a:t>Figure </a:t>
              </a:r>
              <a:r>
                <a:rPr lang="pt-BR" sz="1200">
                  <a:latin typeface="Times New Roman" pitchFamily="18" charset="0"/>
                </a:rPr>
                <a:t>2</a:t>
              </a:r>
              <a:endParaRPr lang="pt-BR" sz="2400" noProof="1">
                <a:latin typeface="Times New Roman" pitchFamily="18" charset="0"/>
              </a:endParaRPr>
            </a:p>
          </p:txBody>
        </p:sp>
      </p:grpSp>
      <p:graphicFrame>
        <p:nvGraphicFramePr>
          <p:cNvPr id="380930" name="Object 2"/>
          <p:cNvGraphicFramePr>
            <a:graphicFrameLocks noChangeAspect="1"/>
          </p:cNvGraphicFramePr>
          <p:nvPr/>
        </p:nvGraphicFramePr>
        <p:xfrm>
          <a:off x="3468688" y="1949450"/>
          <a:ext cx="493712" cy="412750"/>
        </p:xfrm>
        <a:graphic>
          <a:graphicData uri="http://schemas.openxmlformats.org/presentationml/2006/ole">
            <p:oleObj spid="_x0000_s116738" name="Image" r:id="rId16" imgW="3425669" imgH="2870979" progId="">
              <p:embed/>
            </p:oleObj>
          </a:graphicData>
        </a:graphic>
      </p:graphicFrame>
      <p:sp>
        <p:nvSpPr>
          <p:cNvPr id="380975" name="Line 47"/>
          <p:cNvSpPr>
            <a:spLocks noChangeShapeType="1"/>
          </p:cNvSpPr>
          <p:nvPr/>
        </p:nvSpPr>
        <p:spPr bwMode="auto">
          <a:xfrm>
            <a:off x="2555875" y="3962400"/>
            <a:ext cx="215900" cy="0"/>
          </a:xfrm>
          <a:prstGeom prst="line">
            <a:avLst/>
          </a:prstGeom>
          <a:noFill/>
          <a:ln w="22225">
            <a:solidFill>
              <a:srgbClr val="008080"/>
            </a:solidFill>
            <a:round/>
            <a:headEnd/>
            <a:tailEnd/>
          </a:ln>
          <a:effectLst/>
        </p:spPr>
        <p:txBody>
          <a:bodyPr/>
          <a:lstStyle/>
          <a:p>
            <a:endParaRPr lang="en-US"/>
          </a:p>
        </p:txBody>
      </p:sp>
      <p:sp>
        <p:nvSpPr>
          <p:cNvPr id="380976" name="Line 48"/>
          <p:cNvSpPr>
            <a:spLocks noChangeShapeType="1"/>
          </p:cNvSpPr>
          <p:nvPr/>
        </p:nvSpPr>
        <p:spPr bwMode="auto">
          <a:xfrm>
            <a:off x="3203575" y="4178300"/>
            <a:ext cx="215900" cy="0"/>
          </a:xfrm>
          <a:prstGeom prst="line">
            <a:avLst/>
          </a:prstGeom>
          <a:noFill/>
          <a:ln w="22225">
            <a:solidFill>
              <a:srgbClr val="008080"/>
            </a:solidFill>
            <a:round/>
            <a:headEnd/>
            <a:tailEnd/>
          </a:ln>
          <a:effectLst/>
        </p:spPr>
        <p:txBody>
          <a:bodyPr/>
          <a:lstStyle/>
          <a:p>
            <a:endParaRPr lang="en-US"/>
          </a:p>
        </p:txBody>
      </p:sp>
      <p:sp>
        <p:nvSpPr>
          <p:cNvPr id="380977" name="Line 49"/>
          <p:cNvSpPr>
            <a:spLocks noChangeShapeType="1"/>
          </p:cNvSpPr>
          <p:nvPr/>
        </p:nvSpPr>
        <p:spPr bwMode="auto">
          <a:xfrm>
            <a:off x="3276600" y="3789363"/>
            <a:ext cx="215900" cy="0"/>
          </a:xfrm>
          <a:prstGeom prst="line">
            <a:avLst/>
          </a:prstGeom>
          <a:noFill/>
          <a:ln w="22225">
            <a:solidFill>
              <a:srgbClr val="008080"/>
            </a:solidFill>
            <a:round/>
            <a:headEnd/>
            <a:tailEnd/>
          </a:ln>
          <a:effectLst/>
        </p:spPr>
        <p:txBody>
          <a:bodyPr/>
          <a:lstStyle/>
          <a:p>
            <a:endParaRPr lang="en-US"/>
          </a:p>
        </p:txBody>
      </p:sp>
      <p:sp>
        <p:nvSpPr>
          <p:cNvPr id="380978" name="Line 50"/>
          <p:cNvSpPr>
            <a:spLocks noChangeShapeType="1"/>
          </p:cNvSpPr>
          <p:nvPr/>
        </p:nvSpPr>
        <p:spPr bwMode="auto">
          <a:xfrm>
            <a:off x="3851275" y="4508500"/>
            <a:ext cx="215900" cy="0"/>
          </a:xfrm>
          <a:prstGeom prst="line">
            <a:avLst/>
          </a:prstGeom>
          <a:noFill/>
          <a:ln w="22225">
            <a:solidFill>
              <a:srgbClr val="008080"/>
            </a:solidFill>
            <a:round/>
            <a:headEnd/>
            <a:tailEnd/>
          </a:ln>
          <a:effectLst/>
        </p:spPr>
        <p:txBody>
          <a:bodyPr/>
          <a:lstStyle/>
          <a:p>
            <a:endParaRPr lang="en-US"/>
          </a:p>
        </p:txBody>
      </p:sp>
      <p:sp>
        <p:nvSpPr>
          <p:cNvPr id="380979" name="Line 51"/>
          <p:cNvSpPr>
            <a:spLocks noChangeShapeType="1"/>
          </p:cNvSpPr>
          <p:nvPr/>
        </p:nvSpPr>
        <p:spPr bwMode="auto">
          <a:xfrm>
            <a:off x="4408488" y="2665413"/>
            <a:ext cx="215900" cy="0"/>
          </a:xfrm>
          <a:prstGeom prst="line">
            <a:avLst/>
          </a:prstGeom>
          <a:noFill/>
          <a:ln w="22225">
            <a:solidFill>
              <a:srgbClr val="008080"/>
            </a:solidFill>
            <a:round/>
            <a:headEnd/>
            <a:tailEnd/>
          </a:ln>
          <a:effectLst/>
        </p:spPr>
        <p:txBody>
          <a:bodyPr/>
          <a:lstStyle/>
          <a:p>
            <a:endParaRPr lang="en-US"/>
          </a:p>
        </p:txBody>
      </p:sp>
      <p:sp>
        <p:nvSpPr>
          <p:cNvPr id="380980" name="Line 52"/>
          <p:cNvSpPr>
            <a:spLocks noChangeShapeType="1"/>
          </p:cNvSpPr>
          <p:nvPr/>
        </p:nvSpPr>
        <p:spPr bwMode="auto">
          <a:xfrm>
            <a:off x="5680075" y="3606800"/>
            <a:ext cx="215900" cy="0"/>
          </a:xfrm>
          <a:prstGeom prst="line">
            <a:avLst/>
          </a:prstGeom>
          <a:noFill/>
          <a:ln w="22225">
            <a:solidFill>
              <a:srgbClr val="008080"/>
            </a:solidFill>
            <a:round/>
            <a:headEnd/>
            <a:tailEnd/>
          </a:ln>
          <a:effectLst/>
        </p:spPr>
        <p:txBody>
          <a:bodyPr/>
          <a:lstStyle/>
          <a:p>
            <a:endParaRPr lang="en-US"/>
          </a:p>
        </p:txBody>
      </p:sp>
      <p:sp>
        <p:nvSpPr>
          <p:cNvPr id="380987" name="Line 59"/>
          <p:cNvSpPr>
            <a:spLocks noChangeShapeType="1"/>
          </p:cNvSpPr>
          <p:nvPr/>
        </p:nvSpPr>
        <p:spPr bwMode="auto">
          <a:xfrm>
            <a:off x="5508625" y="3213100"/>
            <a:ext cx="215900" cy="0"/>
          </a:xfrm>
          <a:prstGeom prst="line">
            <a:avLst/>
          </a:prstGeom>
          <a:noFill/>
          <a:ln w="22225">
            <a:solidFill>
              <a:srgbClr val="008080"/>
            </a:solidFill>
            <a:round/>
            <a:headEnd/>
            <a:tailEnd/>
          </a:ln>
          <a:effectLst/>
        </p:spPr>
        <p:txBody>
          <a:bodyPr/>
          <a:lstStyle/>
          <a:p>
            <a:endParaRPr lang="en-US"/>
          </a:p>
        </p:txBody>
      </p:sp>
      <p:sp>
        <p:nvSpPr>
          <p:cNvPr id="380988" name="Line 60"/>
          <p:cNvSpPr>
            <a:spLocks noChangeShapeType="1"/>
          </p:cNvSpPr>
          <p:nvPr/>
        </p:nvSpPr>
        <p:spPr bwMode="auto">
          <a:xfrm>
            <a:off x="3492500" y="5084763"/>
            <a:ext cx="215900" cy="0"/>
          </a:xfrm>
          <a:prstGeom prst="line">
            <a:avLst/>
          </a:prstGeom>
          <a:noFill/>
          <a:ln w="22225">
            <a:solidFill>
              <a:srgbClr val="008080"/>
            </a:solidFill>
            <a:round/>
            <a:headEnd/>
            <a:tailEnd/>
          </a:ln>
          <a:effectLst/>
        </p:spPr>
        <p:txBody>
          <a:bodyPr/>
          <a:lstStyle/>
          <a:p>
            <a:endParaRPr lang="en-US"/>
          </a:p>
        </p:txBody>
      </p:sp>
      <p:sp>
        <p:nvSpPr>
          <p:cNvPr id="380989" name="Line 61"/>
          <p:cNvSpPr>
            <a:spLocks noChangeShapeType="1"/>
          </p:cNvSpPr>
          <p:nvPr/>
        </p:nvSpPr>
        <p:spPr bwMode="auto">
          <a:xfrm>
            <a:off x="4067175" y="5661025"/>
            <a:ext cx="215900" cy="0"/>
          </a:xfrm>
          <a:prstGeom prst="line">
            <a:avLst/>
          </a:prstGeom>
          <a:noFill/>
          <a:ln w="22225">
            <a:solidFill>
              <a:srgbClr val="008080"/>
            </a:solidFill>
            <a:round/>
            <a:headEnd/>
            <a:tailEnd/>
          </a:ln>
          <a:effectLst/>
        </p:spPr>
        <p:txBody>
          <a:bodyPr/>
          <a:lstStyle/>
          <a:p>
            <a:endParaRPr lang="en-US"/>
          </a:p>
        </p:txBody>
      </p:sp>
      <p:sp>
        <p:nvSpPr>
          <p:cNvPr id="380990" name="Line 62"/>
          <p:cNvSpPr>
            <a:spLocks noChangeShapeType="1"/>
          </p:cNvSpPr>
          <p:nvPr/>
        </p:nvSpPr>
        <p:spPr bwMode="auto">
          <a:xfrm>
            <a:off x="5076825" y="5445125"/>
            <a:ext cx="215900" cy="0"/>
          </a:xfrm>
          <a:prstGeom prst="line">
            <a:avLst/>
          </a:prstGeom>
          <a:noFill/>
          <a:ln w="22225">
            <a:solidFill>
              <a:srgbClr val="008080"/>
            </a:solidFill>
            <a:round/>
            <a:headEnd/>
            <a:tailEnd/>
          </a:ln>
          <a:effectLst/>
        </p:spPr>
        <p:txBody>
          <a:bodyPr/>
          <a:lstStyle/>
          <a:p>
            <a:endParaRPr lang="en-US"/>
          </a:p>
        </p:txBody>
      </p:sp>
      <p:sp>
        <p:nvSpPr>
          <p:cNvPr id="380991" name="Line 63"/>
          <p:cNvSpPr>
            <a:spLocks noChangeShapeType="1"/>
          </p:cNvSpPr>
          <p:nvPr/>
        </p:nvSpPr>
        <p:spPr bwMode="auto">
          <a:xfrm>
            <a:off x="4610100" y="4330700"/>
            <a:ext cx="215900" cy="0"/>
          </a:xfrm>
          <a:prstGeom prst="line">
            <a:avLst/>
          </a:prstGeom>
          <a:noFill/>
          <a:ln w="22225">
            <a:solidFill>
              <a:srgbClr val="008080"/>
            </a:solidFill>
            <a:round/>
            <a:headEnd/>
            <a:tailEnd/>
          </a:ln>
          <a:effectLst/>
        </p:spPr>
        <p:txBody>
          <a:bodyPr/>
          <a:lstStyle/>
          <a:p>
            <a:endParaRPr lang="en-US"/>
          </a:p>
        </p:txBody>
      </p:sp>
      <p:sp>
        <p:nvSpPr>
          <p:cNvPr id="380992" name="Line 64"/>
          <p:cNvSpPr>
            <a:spLocks noChangeShapeType="1"/>
          </p:cNvSpPr>
          <p:nvPr/>
        </p:nvSpPr>
        <p:spPr bwMode="auto">
          <a:xfrm>
            <a:off x="6421438" y="5253038"/>
            <a:ext cx="215900" cy="0"/>
          </a:xfrm>
          <a:prstGeom prst="line">
            <a:avLst/>
          </a:prstGeom>
          <a:noFill/>
          <a:ln w="22225">
            <a:solidFill>
              <a:srgbClr val="008080"/>
            </a:solidFill>
            <a:round/>
            <a:headEnd/>
            <a:tailEnd/>
          </a:ln>
          <a:effectLst/>
        </p:spPr>
        <p:txBody>
          <a:bodyPr/>
          <a:lstStyle/>
          <a:p>
            <a:endParaRPr lang="en-US"/>
          </a:p>
        </p:txBody>
      </p:sp>
      <p:sp>
        <p:nvSpPr>
          <p:cNvPr id="380993" name="Line 65"/>
          <p:cNvSpPr>
            <a:spLocks noChangeShapeType="1"/>
          </p:cNvSpPr>
          <p:nvPr/>
        </p:nvSpPr>
        <p:spPr bwMode="auto">
          <a:xfrm>
            <a:off x="4903788" y="5992813"/>
            <a:ext cx="215900" cy="0"/>
          </a:xfrm>
          <a:prstGeom prst="line">
            <a:avLst/>
          </a:prstGeom>
          <a:noFill/>
          <a:ln w="22225">
            <a:solidFill>
              <a:srgbClr val="008080"/>
            </a:solidFill>
            <a:round/>
            <a:headEnd/>
            <a:tailEnd/>
          </a:ln>
          <a:effectLst/>
        </p:spPr>
        <p:txBody>
          <a:bodyPr/>
          <a:lstStyle/>
          <a:p>
            <a:endParaRPr lang="en-US"/>
          </a:p>
        </p:txBody>
      </p:sp>
      <p:sp>
        <p:nvSpPr>
          <p:cNvPr id="380994" name="Line 66"/>
          <p:cNvSpPr>
            <a:spLocks noChangeShapeType="1"/>
          </p:cNvSpPr>
          <p:nvPr/>
        </p:nvSpPr>
        <p:spPr bwMode="auto">
          <a:xfrm>
            <a:off x="5219700" y="6462713"/>
            <a:ext cx="215900" cy="0"/>
          </a:xfrm>
          <a:prstGeom prst="line">
            <a:avLst/>
          </a:prstGeom>
          <a:noFill/>
          <a:ln w="22225">
            <a:solidFill>
              <a:srgbClr val="008080"/>
            </a:solidFill>
            <a:round/>
            <a:headEnd/>
            <a:tailEnd/>
          </a:ln>
          <a:effectLst/>
        </p:spPr>
        <p:txBody>
          <a:bodyPr/>
          <a:lstStyle/>
          <a:p>
            <a:endParaRPr lang="en-US"/>
          </a:p>
        </p:txBody>
      </p:sp>
      <p:sp>
        <p:nvSpPr>
          <p:cNvPr id="380996" name="Line 68"/>
          <p:cNvSpPr>
            <a:spLocks noChangeShapeType="1"/>
          </p:cNvSpPr>
          <p:nvPr/>
        </p:nvSpPr>
        <p:spPr bwMode="auto">
          <a:xfrm>
            <a:off x="6732588" y="2852738"/>
            <a:ext cx="215900" cy="0"/>
          </a:xfrm>
          <a:prstGeom prst="line">
            <a:avLst/>
          </a:prstGeom>
          <a:noFill/>
          <a:ln w="22225">
            <a:solidFill>
              <a:srgbClr val="008080"/>
            </a:solidFill>
            <a:round/>
            <a:headEnd/>
            <a:tailEnd/>
          </a:ln>
          <a:effectLst/>
        </p:spPr>
        <p:txBody>
          <a:bodyPr/>
          <a:lstStyle/>
          <a:p>
            <a:endParaRPr lang="en-US"/>
          </a:p>
        </p:txBody>
      </p:sp>
      <p:sp>
        <p:nvSpPr>
          <p:cNvPr id="380997" name="Line 69"/>
          <p:cNvSpPr>
            <a:spLocks noChangeShapeType="1"/>
          </p:cNvSpPr>
          <p:nvPr/>
        </p:nvSpPr>
        <p:spPr bwMode="auto">
          <a:xfrm>
            <a:off x="6813550" y="2098675"/>
            <a:ext cx="215900" cy="0"/>
          </a:xfrm>
          <a:prstGeom prst="line">
            <a:avLst/>
          </a:prstGeom>
          <a:noFill/>
          <a:ln w="22225">
            <a:solidFill>
              <a:srgbClr val="008080"/>
            </a:solidFill>
            <a:round/>
            <a:headEnd/>
            <a:tailEnd/>
          </a:ln>
          <a:effectLst/>
        </p:spPr>
        <p:txBody>
          <a:bodyPr/>
          <a:lstStyle/>
          <a:p>
            <a:endParaRPr lang="en-US"/>
          </a:p>
        </p:txBody>
      </p:sp>
      <p:sp>
        <p:nvSpPr>
          <p:cNvPr id="380998" name="Line 70"/>
          <p:cNvSpPr>
            <a:spLocks noChangeShapeType="1"/>
          </p:cNvSpPr>
          <p:nvPr/>
        </p:nvSpPr>
        <p:spPr bwMode="auto">
          <a:xfrm>
            <a:off x="3990975" y="4868863"/>
            <a:ext cx="215900" cy="0"/>
          </a:xfrm>
          <a:prstGeom prst="line">
            <a:avLst/>
          </a:prstGeom>
          <a:noFill/>
          <a:ln w="22225">
            <a:solidFill>
              <a:srgbClr val="008080"/>
            </a:solidFill>
            <a:round/>
            <a:headEnd/>
            <a:tailEnd/>
          </a:ln>
          <a:effectLst/>
        </p:spPr>
        <p:txBody>
          <a:bodyPr/>
          <a:lstStyle/>
          <a:p>
            <a:endParaRPr lang="en-US"/>
          </a:p>
        </p:txBody>
      </p:sp>
      <p:sp>
        <p:nvSpPr>
          <p:cNvPr id="380999" name="Line 71"/>
          <p:cNvSpPr>
            <a:spLocks noChangeShapeType="1"/>
          </p:cNvSpPr>
          <p:nvPr/>
        </p:nvSpPr>
        <p:spPr bwMode="auto">
          <a:xfrm>
            <a:off x="6194425" y="1014413"/>
            <a:ext cx="215900" cy="0"/>
          </a:xfrm>
          <a:prstGeom prst="line">
            <a:avLst/>
          </a:prstGeom>
          <a:noFill/>
          <a:ln w="22225">
            <a:solidFill>
              <a:srgbClr val="008080"/>
            </a:solidFill>
            <a:round/>
            <a:headEnd/>
            <a:tailEnd/>
          </a:ln>
          <a:effectLst/>
        </p:spPr>
        <p:txBody>
          <a:bodyPr/>
          <a:lstStyle/>
          <a:p>
            <a:endParaRPr lang="en-US"/>
          </a:p>
        </p:txBody>
      </p:sp>
      <p:sp>
        <p:nvSpPr>
          <p:cNvPr id="381001" name="Line 73"/>
          <p:cNvSpPr>
            <a:spLocks noChangeShapeType="1"/>
          </p:cNvSpPr>
          <p:nvPr/>
        </p:nvSpPr>
        <p:spPr bwMode="auto">
          <a:xfrm>
            <a:off x="5200650" y="4700588"/>
            <a:ext cx="215900" cy="0"/>
          </a:xfrm>
          <a:prstGeom prst="line">
            <a:avLst/>
          </a:prstGeom>
          <a:noFill/>
          <a:ln w="28575">
            <a:solidFill>
              <a:srgbClr val="FF0000"/>
            </a:solidFill>
            <a:round/>
            <a:headEnd/>
            <a:tailEnd/>
          </a:ln>
          <a:effectLst/>
        </p:spPr>
        <p:txBody>
          <a:bodyPr/>
          <a:lstStyle/>
          <a:p>
            <a:endParaRPr lang="en-US"/>
          </a:p>
        </p:txBody>
      </p:sp>
      <p:sp>
        <p:nvSpPr>
          <p:cNvPr id="381002" name="Line 74"/>
          <p:cNvSpPr>
            <a:spLocks noChangeShapeType="1"/>
          </p:cNvSpPr>
          <p:nvPr/>
        </p:nvSpPr>
        <p:spPr bwMode="auto">
          <a:xfrm>
            <a:off x="5824538" y="1173163"/>
            <a:ext cx="215900" cy="0"/>
          </a:xfrm>
          <a:prstGeom prst="line">
            <a:avLst/>
          </a:prstGeom>
          <a:noFill/>
          <a:ln w="28575">
            <a:solidFill>
              <a:srgbClr val="FF0000"/>
            </a:solidFill>
            <a:round/>
            <a:headEnd/>
            <a:tailEnd/>
          </a:ln>
          <a:effectLst/>
        </p:spPr>
        <p:txBody>
          <a:bodyPr/>
          <a:lstStyle/>
          <a:p>
            <a:endParaRPr lang="en-US"/>
          </a:p>
        </p:txBody>
      </p:sp>
      <p:sp>
        <p:nvSpPr>
          <p:cNvPr id="381003" name="Line 75"/>
          <p:cNvSpPr>
            <a:spLocks noChangeShapeType="1"/>
          </p:cNvSpPr>
          <p:nvPr/>
        </p:nvSpPr>
        <p:spPr bwMode="auto">
          <a:xfrm>
            <a:off x="5445125" y="1562100"/>
            <a:ext cx="215900" cy="0"/>
          </a:xfrm>
          <a:prstGeom prst="line">
            <a:avLst/>
          </a:prstGeom>
          <a:noFill/>
          <a:ln w="28575">
            <a:solidFill>
              <a:srgbClr val="FF0000"/>
            </a:solidFill>
            <a:round/>
            <a:headEnd/>
            <a:tailEnd/>
          </a:ln>
          <a:effectLst/>
        </p:spPr>
        <p:txBody>
          <a:bodyPr/>
          <a:lstStyle/>
          <a:p>
            <a:endParaRPr lang="en-US"/>
          </a:p>
        </p:txBody>
      </p:sp>
      <p:sp>
        <p:nvSpPr>
          <p:cNvPr id="381004" name="Line 76"/>
          <p:cNvSpPr>
            <a:spLocks noChangeShapeType="1"/>
          </p:cNvSpPr>
          <p:nvPr/>
        </p:nvSpPr>
        <p:spPr bwMode="auto">
          <a:xfrm>
            <a:off x="6851650" y="1916113"/>
            <a:ext cx="215900" cy="0"/>
          </a:xfrm>
          <a:prstGeom prst="line">
            <a:avLst/>
          </a:prstGeom>
          <a:noFill/>
          <a:ln w="28575">
            <a:solidFill>
              <a:srgbClr val="FF0000"/>
            </a:solidFill>
            <a:round/>
            <a:headEnd/>
            <a:tailEnd/>
          </a:ln>
          <a:effectLst/>
        </p:spPr>
        <p:txBody>
          <a:bodyPr/>
          <a:lstStyle/>
          <a:p>
            <a:endParaRPr lang="en-US"/>
          </a:p>
        </p:txBody>
      </p:sp>
      <p:sp>
        <p:nvSpPr>
          <p:cNvPr id="70" name="Freeform 69"/>
          <p:cNvSpPr/>
          <p:nvPr/>
        </p:nvSpPr>
        <p:spPr>
          <a:xfrm>
            <a:off x="1475715" y="2842788"/>
            <a:ext cx="6885194" cy="4001632"/>
          </a:xfrm>
          <a:custGeom>
            <a:avLst/>
            <a:gdLst>
              <a:gd name="connsiteX0" fmla="*/ 2018923 w 6885194"/>
              <a:gd name="connsiteY0" fmla="*/ 63374 h 4001632"/>
              <a:gd name="connsiteX1" fmla="*/ 2018923 w 6885194"/>
              <a:gd name="connsiteY1" fmla="*/ 63374 h 4001632"/>
              <a:gd name="connsiteX2" fmla="*/ 561315 w 6885194"/>
              <a:gd name="connsiteY2" fmla="*/ 72428 h 4001632"/>
              <a:gd name="connsiteX3" fmla="*/ 497940 w 6885194"/>
              <a:gd name="connsiteY3" fmla="*/ 172016 h 4001632"/>
              <a:gd name="connsiteX4" fmla="*/ 416459 w 6885194"/>
              <a:gd name="connsiteY4" fmla="*/ 271604 h 4001632"/>
              <a:gd name="connsiteX5" fmla="*/ 398352 w 6885194"/>
              <a:gd name="connsiteY5" fmla="*/ 316871 h 4001632"/>
              <a:gd name="connsiteX6" fmla="*/ 362138 w 6885194"/>
              <a:gd name="connsiteY6" fmla="*/ 353085 h 4001632"/>
              <a:gd name="connsiteX7" fmla="*/ 316871 w 6885194"/>
              <a:gd name="connsiteY7" fmla="*/ 416460 h 4001632"/>
              <a:gd name="connsiteX8" fmla="*/ 280657 w 6885194"/>
              <a:gd name="connsiteY8" fmla="*/ 516048 h 4001632"/>
              <a:gd name="connsiteX9" fmla="*/ 262550 w 6885194"/>
              <a:gd name="connsiteY9" fmla="*/ 552262 h 4001632"/>
              <a:gd name="connsiteX10" fmla="*/ 244443 w 6885194"/>
              <a:gd name="connsiteY10" fmla="*/ 615636 h 4001632"/>
              <a:gd name="connsiteX11" fmla="*/ 199176 w 6885194"/>
              <a:gd name="connsiteY11" fmla="*/ 651850 h 4001632"/>
              <a:gd name="connsiteX12" fmla="*/ 181069 w 6885194"/>
              <a:gd name="connsiteY12" fmla="*/ 688063 h 4001632"/>
              <a:gd name="connsiteX13" fmla="*/ 144855 w 6885194"/>
              <a:gd name="connsiteY13" fmla="*/ 769545 h 4001632"/>
              <a:gd name="connsiteX14" fmla="*/ 126748 w 6885194"/>
              <a:gd name="connsiteY14" fmla="*/ 796705 h 4001632"/>
              <a:gd name="connsiteX15" fmla="*/ 99588 w 6885194"/>
              <a:gd name="connsiteY15" fmla="*/ 851026 h 4001632"/>
              <a:gd name="connsiteX16" fmla="*/ 72428 w 6885194"/>
              <a:gd name="connsiteY16" fmla="*/ 896293 h 4001632"/>
              <a:gd name="connsiteX17" fmla="*/ 18107 w 6885194"/>
              <a:gd name="connsiteY17" fmla="*/ 1004935 h 4001632"/>
              <a:gd name="connsiteX18" fmla="*/ 0 w 6885194"/>
              <a:gd name="connsiteY18" fmla="*/ 1041149 h 4001632"/>
              <a:gd name="connsiteX19" fmla="*/ 9053 w 6885194"/>
              <a:gd name="connsiteY19" fmla="*/ 1448555 h 4001632"/>
              <a:gd name="connsiteX20" fmla="*/ 27160 w 6885194"/>
              <a:gd name="connsiteY20" fmla="*/ 1484768 h 4001632"/>
              <a:gd name="connsiteX21" fmla="*/ 45267 w 6885194"/>
              <a:gd name="connsiteY21" fmla="*/ 1530036 h 4001632"/>
              <a:gd name="connsiteX22" fmla="*/ 72428 w 6885194"/>
              <a:gd name="connsiteY22" fmla="*/ 1584357 h 4001632"/>
              <a:gd name="connsiteX23" fmla="*/ 90535 w 6885194"/>
              <a:gd name="connsiteY23" fmla="*/ 1638677 h 4001632"/>
              <a:gd name="connsiteX24" fmla="*/ 126748 w 6885194"/>
              <a:gd name="connsiteY24" fmla="*/ 1711105 h 4001632"/>
              <a:gd name="connsiteX25" fmla="*/ 135802 w 6885194"/>
              <a:gd name="connsiteY25" fmla="*/ 1765426 h 4001632"/>
              <a:gd name="connsiteX26" fmla="*/ 208230 w 6885194"/>
              <a:gd name="connsiteY26" fmla="*/ 1855961 h 4001632"/>
              <a:gd name="connsiteX27" fmla="*/ 253497 w 6885194"/>
              <a:gd name="connsiteY27" fmla="*/ 1928388 h 4001632"/>
              <a:gd name="connsiteX28" fmla="*/ 271604 w 6885194"/>
              <a:gd name="connsiteY28" fmla="*/ 1964602 h 4001632"/>
              <a:gd name="connsiteX29" fmla="*/ 307818 w 6885194"/>
              <a:gd name="connsiteY29" fmla="*/ 2091351 h 4001632"/>
              <a:gd name="connsiteX30" fmla="*/ 380245 w 6885194"/>
              <a:gd name="connsiteY30" fmla="*/ 2236206 h 4001632"/>
              <a:gd name="connsiteX31" fmla="*/ 461727 w 6885194"/>
              <a:gd name="connsiteY31" fmla="*/ 2362955 h 4001632"/>
              <a:gd name="connsiteX32" fmla="*/ 570368 w 6885194"/>
              <a:gd name="connsiteY32" fmla="*/ 2607398 h 4001632"/>
              <a:gd name="connsiteX33" fmla="*/ 624689 w 6885194"/>
              <a:gd name="connsiteY33" fmla="*/ 2734147 h 4001632"/>
              <a:gd name="connsiteX34" fmla="*/ 669956 w 6885194"/>
              <a:gd name="connsiteY34" fmla="*/ 2888056 h 4001632"/>
              <a:gd name="connsiteX35" fmla="*/ 760491 w 6885194"/>
              <a:gd name="connsiteY35" fmla="*/ 3051018 h 4001632"/>
              <a:gd name="connsiteX36" fmla="*/ 778598 w 6885194"/>
              <a:gd name="connsiteY36" fmla="*/ 3177766 h 4001632"/>
              <a:gd name="connsiteX37" fmla="*/ 796705 w 6885194"/>
              <a:gd name="connsiteY37" fmla="*/ 3213980 h 4001632"/>
              <a:gd name="connsiteX38" fmla="*/ 814812 w 6885194"/>
              <a:gd name="connsiteY38" fmla="*/ 3186820 h 4001632"/>
              <a:gd name="connsiteX39" fmla="*/ 851026 w 6885194"/>
              <a:gd name="connsiteY39" fmla="*/ 3195873 h 4001632"/>
              <a:gd name="connsiteX40" fmla="*/ 887239 w 6885194"/>
              <a:gd name="connsiteY40" fmla="*/ 3213980 h 4001632"/>
              <a:gd name="connsiteX41" fmla="*/ 995881 w 6885194"/>
              <a:gd name="connsiteY41" fmla="*/ 3277355 h 4001632"/>
              <a:gd name="connsiteX42" fmla="*/ 1050202 w 6885194"/>
              <a:gd name="connsiteY42" fmla="*/ 3322622 h 4001632"/>
              <a:gd name="connsiteX43" fmla="*/ 1113576 w 6885194"/>
              <a:gd name="connsiteY43" fmla="*/ 3340729 h 4001632"/>
              <a:gd name="connsiteX44" fmla="*/ 1240325 w 6885194"/>
              <a:gd name="connsiteY44" fmla="*/ 3422210 h 4001632"/>
              <a:gd name="connsiteX45" fmla="*/ 1276538 w 6885194"/>
              <a:gd name="connsiteY45" fmla="*/ 3440317 h 4001632"/>
              <a:gd name="connsiteX46" fmla="*/ 1394234 w 6885194"/>
              <a:gd name="connsiteY46" fmla="*/ 3558012 h 4001632"/>
              <a:gd name="connsiteX47" fmla="*/ 1439501 w 6885194"/>
              <a:gd name="connsiteY47" fmla="*/ 3603279 h 4001632"/>
              <a:gd name="connsiteX48" fmla="*/ 1502875 w 6885194"/>
              <a:gd name="connsiteY48" fmla="*/ 3639493 h 4001632"/>
              <a:gd name="connsiteX49" fmla="*/ 1539089 w 6885194"/>
              <a:gd name="connsiteY49" fmla="*/ 3657600 h 4001632"/>
              <a:gd name="connsiteX50" fmla="*/ 1584356 w 6885194"/>
              <a:gd name="connsiteY50" fmla="*/ 3693814 h 4001632"/>
              <a:gd name="connsiteX51" fmla="*/ 1665837 w 6885194"/>
              <a:gd name="connsiteY51" fmla="*/ 3730028 h 4001632"/>
              <a:gd name="connsiteX52" fmla="*/ 1801639 w 6885194"/>
              <a:gd name="connsiteY52" fmla="*/ 3811509 h 4001632"/>
              <a:gd name="connsiteX53" fmla="*/ 1837853 w 6885194"/>
              <a:gd name="connsiteY53" fmla="*/ 3829616 h 4001632"/>
              <a:gd name="connsiteX54" fmla="*/ 2263366 w 6885194"/>
              <a:gd name="connsiteY54" fmla="*/ 3874883 h 4001632"/>
              <a:gd name="connsiteX55" fmla="*/ 2679826 w 6885194"/>
              <a:gd name="connsiteY55" fmla="*/ 3892990 h 4001632"/>
              <a:gd name="connsiteX56" fmla="*/ 2851841 w 6885194"/>
              <a:gd name="connsiteY56" fmla="*/ 3911097 h 4001632"/>
              <a:gd name="connsiteX57" fmla="*/ 2933323 w 6885194"/>
              <a:gd name="connsiteY57" fmla="*/ 3938258 h 4001632"/>
              <a:gd name="connsiteX58" fmla="*/ 2996697 w 6885194"/>
              <a:gd name="connsiteY58" fmla="*/ 3956364 h 4001632"/>
              <a:gd name="connsiteX59" fmla="*/ 3078178 w 6885194"/>
              <a:gd name="connsiteY59" fmla="*/ 3974471 h 4001632"/>
              <a:gd name="connsiteX60" fmla="*/ 3141552 w 6885194"/>
              <a:gd name="connsiteY60" fmla="*/ 4001632 h 4001632"/>
              <a:gd name="connsiteX61" fmla="*/ 3829616 w 6885194"/>
              <a:gd name="connsiteY61" fmla="*/ 3965418 h 4001632"/>
              <a:gd name="connsiteX62" fmla="*/ 4771176 w 6885194"/>
              <a:gd name="connsiteY62" fmla="*/ 3947311 h 4001632"/>
              <a:gd name="connsiteX63" fmla="*/ 4861711 w 6885194"/>
              <a:gd name="connsiteY63" fmla="*/ 3929204 h 4001632"/>
              <a:gd name="connsiteX64" fmla="*/ 4970352 w 6885194"/>
              <a:gd name="connsiteY64" fmla="*/ 3911097 h 4001632"/>
              <a:gd name="connsiteX65" fmla="*/ 5033727 w 6885194"/>
              <a:gd name="connsiteY65" fmla="*/ 3883937 h 4001632"/>
              <a:gd name="connsiteX66" fmla="*/ 5214796 w 6885194"/>
              <a:gd name="connsiteY66" fmla="*/ 3829616 h 4001632"/>
              <a:gd name="connsiteX67" fmla="*/ 5278170 w 6885194"/>
              <a:gd name="connsiteY67" fmla="*/ 3802456 h 4001632"/>
              <a:gd name="connsiteX68" fmla="*/ 5368705 w 6885194"/>
              <a:gd name="connsiteY68" fmla="*/ 3784349 h 4001632"/>
              <a:gd name="connsiteX69" fmla="*/ 5640309 w 6885194"/>
              <a:gd name="connsiteY69" fmla="*/ 3748135 h 4001632"/>
              <a:gd name="connsiteX70" fmla="*/ 5767057 w 6885194"/>
              <a:gd name="connsiteY70" fmla="*/ 3702867 h 4001632"/>
              <a:gd name="connsiteX71" fmla="*/ 5803271 w 6885194"/>
              <a:gd name="connsiteY71" fmla="*/ 3684761 h 4001632"/>
              <a:gd name="connsiteX72" fmla="*/ 5866645 w 6885194"/>
              <a:gd name="connsiteY72" fmla="*/ 3666654 h 4001632"/>
              <a:gd name="connsiteX73" fmla="*/ 5920966 w 6885194"/>
              <a:gd name="connsiteY73" fmla="*/ 3621386 h 4001632"/>
              <a:gd name="connsiteX74" fmla="*/ 6029608 w 6885194"/>
              <a:gd name="connsiteY74" fmla="*/ 3567065 h 4001632"/>
              <a:gd name="connsiteX75" fmla="*/ 6147303 w 6885194"/>
              <a:gd name="connsiteY75" fmla="*/ 3503691 h 4001632"/>
              <a:gd name="connsiteX76" fmla="*/ 6210677 w 6885194"/>
              <a:gd name="connsiteY76" fmla="*/ 3458424 h 4001632"/>
              <a:gd name="connsiteX77" fmla="*/ 6274051 w 6885194"/>
              <a:gd name="connsiteY77" fmla="*/ 3422210 h 4001632"/>
              <a:gd name="connsiteX78" fmla="*/ 6310265 w 6885194"/>
              <a:gd name="connsiteY78" fmla="*/ 3395050 h 4001632"/>
              <a:gd name="connsiteX79" fmla="*/ 6373639 w 6885194"/>
              <a:gd name="connsiteY79" fmla="*/ 3376943 h 4001632"/>
              <a:gd name="connsiteX80" fmla="*/ 6409853 w 6885194"/>
              <a:gd name="connsiteY80" fmla="*/ 3340729 h 4001632"/>
              <a:gd name="connsiteX81" fmla="*/ 6536602 w 6885194"/>
              <a:gd name="connsiteY81" fmla="*/ 3259248 h 4001632"/>
              <a:gd name="connsiteX82" fmla="*/ 6572816 w 6885194"/>
              <a:gd name="connsiteY82" fmla="*/ 3213980 h 4001632"/>
              <a:gd name="connsiteX83" fmla="*/ 6636190 w 6885194"/>
              <a:gd name="connsiteY83" fmla="*/ 3177766 h 4001632"/>
              <a:gd name="connsiteX84" fmla="*/ 6663350 w 6885194"/>
              <a:gd name="connsiteY84" fmla="*/ 3114392 h 4001632"/>
              <a:gd name="connsiteX85" fmla="*/ 6699564 w 6885194"/>
              <a:gd name="connsiteY85" fmla="*/ 3051018 h 4001632"/>
              <a:gd name="connsiteX86" fmla="*/ 6744832 w 6885194"/>
              <a:gd name="connsiteY86" fmla="*/ 2960483 h 4001632"/>
              <a:gd name="connsiteX87" fmla="*/ 6853473 w 6885194"/>
              <a:gd name="connsiteY87" fmla="*/ 2571184 h 4001632"/>
              <a:gd name="connsiteX88" fmla="*/ 6880634 w 6885194"/>
              <a:gd name="connsiteY88" fmla="*/ 2381062 h 4001632"/>
              <a:gd name="connsiteX89" fmla="*/ 6808206 w 6885194"/>
              <a:gd name="connsiteY89" fmla="*/ 2163778 h 4001632"/>
              <a:gd name="connsiteX90" fmla="*/ 6781045 w 6885194"/>
              <a:gd name="connsiteY90" fmla="*/ 2145671 h 4001632"/>
              <a:gd name="connsiteX91" fmla="*/ 6654297 w 6885194"/>
              <a:gd name="connsiteY91" fmla="*/ 1846907 h 4001632"/>
              <a:gd name="connsiteX92" fmla="*/ 6609030 w 6885194"/>
              <a:gd name="connsiteY92" fmla="*/ 1665838 h 4001632"/>
              <a:gd name="connsiteX93" fmla="*/ 6554709 w 6885194"/>
              <a:gd name="connsiteY93" fmla="*/ 1557196 h 4001632"/>
              <a:gd name="connsiteX94" fmla="*/ 6509441 w 6885194"/>
              <a:gd name="connsiteY94" fmla="*/ 1520982 h 4001632"/>
              <a:gd name="connsiteX95" fmla="*/ 6491335 w 6885194"/>
              <a:gd name="connsiteY95" fmla="*/ 1475715 h 4001632"/>
              <a:gd name="connsiteX96" fmla="*/ 6455121 w 6885194"/>
              <a:gd name="connsiteY96" fmla="*/ 1439501 h 4001632"/>
              <a:gd name="connsiteX97" fmla="*/ 5350598 w 6885194"/>
              <a:gd name="connsiteY97" fmla="*/ 1421394 h 4001632"/>
              <a:gd name="connsiteX98" fmla="*/ 5314384 w 6885194"/>
              <a:gd name="connsiteY98" fmla="*/ 1403287 h 4001632"/>
              <a:gd name="connsiteX99" fmla="*/ 5260063 w 6885194"/>
              <a:gd name="connsiteY99" fmla="*/ 1385180 h 4001632"/>
              <a:gd name="connsiteX100" fmla="*/ 5232903 w 6885194"/>
              <a:gd name="connsiteY100" fmla="*/ 1367073 h 4001632"/>
              <a:gd name="connsiteX101" fmla="*/ 5178582 w 6885194"/>
              <a:gd name="connsiteY101" fmla="*/ 1348966 h 4001632"/>
              <a:gd name="connsiteX102" fmla="*/ 5151422 w 6885194"/>
              <a:gd name="connsiteY102" fmla="*/ 1321806 h 4001632"/>
              <a:gd name="connsiteX103" fmla="*/ 5097101 w 6885194"/>
              <a:gd name="connsiteY103" fmla="*/ 1285592 h 4001632"/>
              <a:gd name="connsiteX104" fmla="*/ 5078994 w 6885194"/>
              <a:gd name="connsiteY104" fmla="*/ 1249378 h 4001632"/>
              <a:gd name="connsiteX105" fmla="*/ 5024673 w 6885194"/>
              <a:gd name="connsiteY105" fmla="*/ 1195058 h 4001632"/>
              <a:gd name="connsiteX106" fmla="*/ 4988459 w 6885194"/>
              <a:gd name="connsiteY106" fmla="*/ 1122630 h 4001632"/>
              <a:gd name="connsiteX107" fmla="*/ 4952245 w 6885194"/>
              <a:gd name="connsiteY107" fmla="*/ 1050202 h 4001632"/>
              <a:gd name="connsiteX108" fmla="*/ 4852657 w 6885194"/>
              <a:gd name="connsiteY108" fmla="*/ 950614 h 4001632"/>
              <a:gd name="connsiteX109" fmla="*/ 4789283 w 6885194"/>
              <a:gd name="connsiteY109" fmla="*/ 869133 h 4001632"/>
              <a:gd name="connsiteX110" fmla="*/ 3494637 w 6885194"/>
              <a:gd name="connsiteY110" fmla="*/ 860079 h 4001632"/>
              <a:gd name="connsiteX111" fmla="*/ 3413156 w 6885194"/>
              <a:gd name="connsiteY111" fmla="*/ 796705 h 4001632"/>
              <a:gd name="connsiteX112" fmla="*/ 3385996 w 6885194"/>
              <a:gd name="connsiteY112" fmla="*/ 787652 h 4001632"/>
              <a:gd name="connsiteX113" fmla="*/ 3322622 w 6885194"/>
              <a:gd name="connsiteY113" fmla="*/ 751438 h 4001632"/>
              <a:gd name="connsiteX114" fmla="*/ 3286408 w 6885194"/>
              <a:gd name="connsiteY114" fmla="*/ 733331 h 4001632"/>
              <a:gd name="connsiteX115" fmla="*/ 3259247 w 6885194"/>
              <a:gd name="connsiteY115" fmla="*/ 706170 h 4001632"/>
              <a:gd name="connsiteX116" fmla="*/ 3223034 w 6885194"/>
              <a:gd name="connsiteY116" fmla="*/ 688063 h 4001632"/>
              <a:gd name="connsiteX117" fmla="*/ 3195873 w 6885194"/>
              <a:gd name="connsiteY117" fmla="*/ 669957 h 4001632"/>
              <a:gd name="connsiteX118" fmla="*/ 3150606 w 6885194"/>
              <a:gd name="connsiteY118" fmla="*/ 660903 h 4001632"/>
              <a:gd name="connsiteX119" fmla="*/ 2969536 w 6885194"/>
              <a:gd name="connsiteY119" fmla="*/ 633743 h 4001632"/>
              <a:gd name="connsiteX120" fmla="*/ 2924269 w 6885194"/>
              <a:gd name="connsiteY120" fmla="*/ 615636 h 4001632"/>
              <a:gd name="connsiteX121" fmla="*/ 2888055 w 6885194"/>
              <a:gd name="connsiteY121" fmla="*/ 606582 h 4001632"/>
              <a:gd name="connsiteX122" fmla="*/ 2860895 w 6885194"/>
              <a:gd name="connsiteY122" fmla="*/ 588475 h 4001632"/>
              <a:gd name="connsiteX123" fmla="*/ 2779414 w 6885194"/>
              <a:gd name="connsiteY123" fmla="*/ 561315 h 4001632"/>
              <a:gd name="connsiteX124" fmla="*/ 2752253 w 6885194"/>
              <a:gd name="connsiteY124" fmla="*/ 543208 h 4001632"/>
              <a:gd name="connsiteX125" fmla="*/ 2716039 w 6885194"/>
              <a:gd name="connsiteY125" fmla="*/ 506994 h 4001632"/>
              <a:gd name="connsiteX126" fmla="*/ 2688879 w 6885194"/>
              <a:gd name="connsiteY126" fmla="*/ 497941 h 4001632"/>
              <a:gd name="connsiteX127" fmla="*/ 2652665 w 6885194"/>
              <a:gd name="connsiteY127" fmla="*/ 479834 h 4001632"/>
              <a:gd name="connsiteX128" fmla="*/ 2634558 w 6885194"/>
              <a:gd name="connsiteY128" fmla="*/ 443620 h 4001632"/>
              <a:gd name="connsiteX129" fmla="*/ 2607398 w 6885194"/>
              <a:gd name="connsiteY129" fmla="*/ 434566 h 4001632"/>
              <a:gd name="connsiteX130" fmla="*/ 2553077 w 6885194"/>
              <a:gd name="connsiteY130" fmla="*/ 334978 h 4001632"/>
              <a:gd name="connsiteX131" fmla="*/ 2525917 w 6885194"/>
              <a:gd name="connsiteY131" fmla="*/ 316871 h 4001632"/>
              <a:gd name="connsiteX132" fmla="*/ 2172832 w 6885194"/>
              <a:gd name="connsiteY132" fmla="*/ 298764 h 4001632"/>
              <a:gd name="connsiteX133" fmla="*/ 2136618 w 6885194"/>
              <a:gd name="connsiteY133" fmla="*/ 153909 h 4001632"/>
              <a:gd name="connsiteX134" fmla="*/ 2127564 w 6885194"/>
              <a:gd name="connsiteY134" fmla="*/ 99588 h 4001632"/>
              <a:gd name="connsiteX135" fmla="*/ 2091350 w 6885194"/>
              <a:gd name="connsiteY135" fmla="*/ 0 h 4001632"/>
              <a:gd name="connsiteX136" fmla="*/ 2064190 w 6885194"/>
              <a:gd name="connsiteY136" fmla="*/ 9054 h 4001632"/>
              <a:gd name="connsiteX137" fmla="*/ 2018923 w 6885194"/>
              <a:gd name="connsiteY137" fmla="*/ 63374 h 4001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6885194" h="4001632">
                <a:moveTo>
                  <a:pt x="2018923" y="63374"/>
                </a:moveTo>
                <a:lnTo>
                  <a:pt x="2018923" y="63374"/>
                </a:lnTo>
                <a:lnTo>
                  <a:pt x="561315" y="72428"/>
                </a:lnTo>
                <a:cubicBezTo>
                  <a:pt x="529195" y="73401"/>
                  <a:pt x="504435" y="162274"/>
                  <a:pt x="497940" y="172016"/>
                </a:cubicBezTo>
                <a:cubicBezTo>
                  <a:pt x="474148" y="207704"/>
                  <a:pt x="416459" y="271604"/>
                  <a:pt x="416459" y="271604"/>
                </a:cubicBezTo>
                <a:cubicBezTo>
                  <a:pt x="410423" y="286693"/>
                  <a:pt x="407367" y="303349"/>
                  <a:pt x="398352" y="316871"/>
                </a:cubicBezTo>
                <a:cubicBezTo>
                  <a:pt x="388882" y="331075"/>
                  <a:pt x="372948" y="339872"/>
                  <a:pt x="362138" y="353085"/>
                </a:cubicBezTo>
                <a:cubicBezTo>
                  <a:pt x="345699" y="373177"/>
                  <a:pt x="330808" y="394558"/>
                  <a:pt x="316871" y="416460"/>
                </a:cubicBezTo>
                <a:cubicBezTo>
                  <a:pt x="290567" y="457795"/>
                  <a:pt x="299821" y="463347"/>
                  <a:pt x="280657" y="516048"/>
                </a:cubicBezTo>
                <a:cubicBezTo>
                  <a:pt x="276045" y="528732"/>
                  <a:pt x="267162" y="539578"/>
                  <a:pt x="262550" y="552262"/>
                </a:cubicBezTo>
                <a:cubicBezTo>
                  <a:pt x="255042" y="572909"/>
                  <a:pt x="256238" y="597101"/>
                  <a:pt x="244443" y="615636"/>
                </a:cubicBezTo>
                <a:cubicBezTo>
                  <a:pt x="234069" y="631938"/>
                  <a:pt x="214265" y="639779"/>
                  <a:pt x="199176" y="651850"/>
                </a:cubicBezTo>
                <a:cubicBezTo>
                  <a:pt x="193140" y="663921"/>
                  <a:pt x="186550" y="675730"/>
                  <a:pt x="181069" y="688063"/>
                </a:cubicBezTo>
                <a:cubicBezTo>
                  <a:pt x="161667" y="731718"/>
                  <a:pt x="167143" y="730541"/>
                  <a:pt x="144855" y="769545"/>
                </a:cubicBezTo>
                <a:cubicBezTo>
                  <a:pt x="139457" y="778992"/>
                  <a:pt x="132032" y="787193"/>
                  <a:pt x="126748" y="796705"/>
                </a:cubicBezTo>
                <a:cubicBezTo>
                  <a:pt x="116917" y="814402"/>
                  <a:pt x="109282" y="833254"/>
                  <a:pt x="99588" y="851026"/>
                </a:cubicBezTo>
                <a:cubicBezTo>
                  <a:pt x="91162" y="866474"/>
                  <a:pt x="80771" y="880800"/>
                  <a:pt x="72428" y="896293"/>
                </a:cubicBezTo>
                <a:lnTo>
                  <a:pt x="18107" y="1004935"/>
                </a:lnTo>
                <a:lnTo>
                  <a:pt x="0" y="1041149"/>
                </a:lnTo>
                <a:cubicBezTo>
                  <a:pt x="3018" y="1176951"/>
                  <a:pt x="752" y="1312973"/>
                  <a:pt x="9053" y="1448555"/>
                </a:cubicBezTo>
                <a:cubicBezTo>
                  <a:pt x="9878" y="1462026"/>
                  <a:pt x="21679" y="1472435"/>
                  <a:pt x="27160" y="1484768"/>
                </a:cubicBezTo>
                <a:cubicBezTo>
                  <a:pt x="33760" y="1499619"/>
                  <a:pt x="38542" y="1515241"/>
                  <a:pt x="45267" y="1530036"/>
                </a:cubicBezTo>
                <a:cubicBezTo>
                  <a:pt x="53644" y="1548466"/>
                  <a:pt x="64642" y="1565670"/>
                  <a:pt x="72428" y="1584357"/>
                </a:cubicBezTo>
                <a:cubicBezTo>
                  <a:pt x="79769" y="1601975"/>
                  <a:pt x="83017" y="1621134"/>
                  <a:pt x="90535" y="1638677"/>
                </a:cubicBezTo>
                <a:cubicBezTo>
                  <a:pt x="101168" y="1663487"/>
                  <a:pt x="126748" y="1711105"/>
                  <a:pt x="126748" y="1711105"/>
                </a:cubicBezTo>
                <a:cubicBezTo>
                  <a:pt x="129766" y="1729212"/>
                  <a:pt x="126802" y="1749427"/>
                  <a:pt x="135802" y="1765426"/>
                </a:cubicBezTo>
                <a:cubicBezTo>
                  <a:pt x="154749" y="1799110"/>
                  <a:pt x="187747" y="1823188"/>
                  <a:pt x="208230" y="1855961"/>
                </a:cubicBezTo>
                <a:cubicBezTo>
                  <a:pt x="223319" y="1880103"/>
                  <a:pt x="239152" y="1903796"/>
                  <a:pt x="253497" y="1928388"/>
                </a:cubicBezTo>
                <a:cubicBezTo>
                  <a:pt x="260297" y="1940046"/>
                  <a:pt x="267336" y="1951798"/>
                  <a:pt x="271604" y="1964602"/>
                </a:cubicBezTo>
                <a:cubicBezTo>
                  <a:pt x="285499" y="2006287"/>
                  <a:pt x="286479" y="2052940"/>
                  <a:pt x="307818" y="2091351"/>
                </a:cubicBezTo>
                <a:cubicBezTo>
                  <a:pt x="453029" y="2352731"/>
                  <a:pt x="275173" y="2026062"/>
                  <a:pt x="380245" y="2236206"/>
                </a:cubicBezTo>
                <a:cubicBezTo>
                  <a:pt x="408882" y="2293481"/>
                  <a:pt x="424145" y="2310340"/>
                  <a:pt x="461727" y="2362955"/>
                </a:cubicBezTo>
                <a:cubicBezTo>
                  <a:pt x="507708" y="2523887"/>
                  <a:pt x="441335" y="2306321"/>
                  <a:pt x="570368" y="2607398"/>
                </a:cubicBezTo>
                <a:cubicBezTo>
                  <a:pt x="588475" y="2649648"/>
                  <a:pt x="609317" y="2690827"/>
                  <a:pt x="624689" y="2734147"/>
                </a:cubicBezTo>
                <a:cubicBezTo>
                  <a:pt x="642572" y="2784544"/>
                  <a:pt x="648891" y="2838904"/>
                  <a:pt x="669956" y="2888056"/>
                </a:cubicBezTo>
                <a:cubicBezTo>
                  <a:pt x="694434" y="2945172"/>
                  <a:pt x="730313" y="2996697"/>
                  <a:pt x="760491" y="3051018"/>
                </a:cubicBezTo>
                <a:cubicBezTo>
                  <a:pt x="766527" y="3093267"/>
                  <a:pt x="769340" y="3136104"/>
                  <a:pt x="778598" y="3177766"/>
                </a:cubicBezTo>
                <a:cubicBezTo>
                  <a:pt x="781526" y="3190941"/>
                  <a:pt x="783612" y="3210707"/>
                  <a:pt x="796705" y="3213980"/>
                </a:cubicBezTo>
                <a:cubicBezTo>
                  <a:pt x="807261" y="3216619"/>
                  <a:pt x="808776" y="3195873"/>
                  <a:pt x="814812" y="3186820"/>
                </a:cubicBezTo>
                <a:cubicBezTo>
                  <a:pt x="826883" y="3189838"/>
                  <a:pt x="839375" y="3191504"/>
                  <a:pt x="851026" y="3195873"/>
                </a:cubicBezTo>
                <a:cubicBezTo>
                  <a:pt x="863663" y="3200612"/>
                  <a:pt x="875476" y="3207363"/>
                  <a:pt x="887239" y="3213980"/>
                </a:cubicBezTo>
                <a:cubicBezTo>
                  <a:pt x="923780" y="3234534"/>
                  <a:pt x="963673" y="3250515"/>
                  <a:pt x="995881" y="3277355"/>
                </a:cubicBezTo>
                <a:cubicBezTo>
                  <a:pt x="1013988" y="3292444"/>
                  <a:pt x="1029449" y="3311448"/>
                  <a:pt x="1050202" y="3322622"/>
                </a:cubicBezTo>
                <a:cubicBezTo>
                  <a:pt x="1069546" y="3333038"/>
                  <a:pt x="1092451" y="3334693"/>
                  <a:pt x="1113576" y="3340729"/>
                </a:cubicBezTo>
                <a:cubicBezTo>
                  <a:pt x="1182649" y="3390067"/>
                  <a:pt x="1167625" y="3382555"/>
                  <a:pt x="1240325" y="3422210"/>
                </a:cubicBezTo>
                <a:cubicBezTo>
                  <a:pt x="1252173" y="3428673"/>
                  <a:pt x="1266235" y="3431599"/>
                  <a:pt x="1276538" y="3440317"/>
                </a:cubicBezTo>
                <a:cubicBezTo>
                  <a:pt x="1276545" y="3440323"/>
                  <a:pt x="1372435" y="3536213"/>
                  <a:pt x="1394234" y="3558012"/>
                </a:cubicBezTo>
                <a:cubicBezTo>
                  <a:pt x="1409323" y="3573101"/>
                  <a:pt x="1420974" y="3592692"/>
                  <a:pt x="1439501" y="3603279"/>
                </a:cubicBezTo>
                <a:cubicBezTo>
                  <a:pt x="1460626" y="3615350"/>
                  <a:pt x="1481515" y="3627842"/>
                  <a:pt x="1502875" y="3639493"/>
                </a:cubicBezTo>
                <a:cubicBezTo>
                  <a:pt x="1514723" y="3645956"/>
                  <a:pt x="1527860" y="3650114"/>
                  <a:pt x="1539089" y="3657600"/>
                </a:cubicBezTo>
                <a:cubicBezTo>
                  <a:pt x="1555167" y="3668319"/>
                  <a:pt x="1567786" y="3683872"/>
                  <a:pt x="1584356" y="3693814"/>
                </a:cubicBezTo>
                <a:cubicBezTo>
                  <a:pt x="1730916" y="3781750"/>
                  <a:pt x="1541378" y="3650827"/>
                  <a:pt x="1665837" y="3730028"/>
                </a:cubicBezTo>
                <a:cubicBezTo>
                  <a:pt x="1799935" y="3815363"/>
                  <a:pt x="1655296" y="3738337"/>
                  <a:pt x="1801639" y="3811509"/>
                </a:cubicBezTo>
                <a:cubicBezTo>
                  <a:pt x="1813710" y="3817545"/>
                  <a:pt x="1824876" y="3825908"/>
                  <a:pt x="1837853" y="3829616"/>
                </a:cubicBezTo>
                <a:cubicBezTo>
                  <a:pt x="2012458" y="3879503"/>
                  <a:pt x="1907772" y="3854209"/>
                  <a:pt x="2263366" y="3874883"/>
                </a:cubicBezTo>
                <a:cubicBezTo>
                  <a:pt x="2402083" y="3882948"/>
                  <a:pt x="2541006" y="3886954"/>
                  <a:pt x="2679826" y="3892990"/>
                </a:cubicBezTo>
                <a:cubicBezTo>
                  <a:pt x="2737164" y="3899026"/>
                  <a:pt x="2795084" y="3900962"/>
                  <a:pt x="2851841" y="3911097"/>
                </a:cubicBezTo>
                <a:cubicBezTo>
                  <a:pt x="2880025" y="3916130"/>
                  <a:pt x="2905996" y="3929719"/>
                  <a:pt x="2933323" y="3938258"/>
                </a:cubicBezTo>
                <a:cubicBezTo>
                  <a:pt x="2954293" y="3944811"/>
                  <a:pt x="2975383" y="3951036"/>
                  <a:pt x="2996697" y="3956364"/>
                </a:cubicBezTo>
                <a:cubicBezTo>
                  <a:pt x="3023689" y="3963112"/>
                  <a:pt x="3051622" y="3966172"/>
                  <a:pt x="3078178" y="3974471"/>
                </a:cubicBezTo>
                <a:cubicBezTo>
                  <a:pt x="3100115" y="3981326"/>
                  <a:pt x="3120427" y="3992578"/>
                  <a:pt x="3141552" y="4001632"/>
                </a:cubicBezTo>
                <a:cubicBezTo>
                  <a:pt x="3394800" y="3983542"/>
                  <a:pt x="3492884" y="3975560"/>
                  <a:pt x="3829616" y="3965418"/>
                </a:cubicBezTo>
                <a:cubicBezTo>
                  <a:pt x="4143385" y="3955967"/>
                  <a:pt x="4457323" y="3953347"/>
                  <a:pt x="4771176" y="3947311"/>
                </a:cubicBezTo>
                <a:lnTo>
                  <a:pt x="4861711" y="3929204"/>
                </a:lnTo>
                <a:cubicBezTo>
                  <a:pt x="4897832" y="3922637"/>
                  <a:pt x="4934848" y="3920440"/>
                  <a:pt x="4970352" y="3911097"/>
                </a:cubicBezTo>
                <a:cubicBezTo>
                  <a:pt x="4992578" y="3905248"/>
                  <a:pt x="5011923" y="3891205"/>
                  <a:pt x="5033727" y="3883937"/>
                </a:cubicBezTo>
                <a:cubicBezTo>
                  <a:pt x="5092540" y="3864333"/>
                  <a:pt x="5156271" y="3852126"/>
                  <a:pt x="5214796" y="3829616"/>
                </a:cubicBezTo>
                <a:cubicBezTo>
                  <a:pt x="5236247" y="3821366"/>
                  <a:pt x="5256121" y="3808941"/>
                  <a:pt x="5278170" y="3802456"/>
                </a:cubicBezTo>
                <a:cubicBezTo>
                  <a:pt x="5307695" y="3793772"/>
                  <a:pt x="5338384" y="3789622"/>
                  <a:pt x="5368705" y="3784349"/>
                </a:cubicBezTo>
                <a:cubicBezTo>
                  <a:pt x="5477273" y="3765468"/>
                  <a:pt x="5525301" y="3761665"/>
                  <a:pt x="5640309" y="3748135"/>
                </a:cubicBezTo>
                <a:cubicBezTo>
                  <a:pt x="5831127" y="3666354"/>
                  <a:pt x="5579062" y="3771227"/>
                  <a:pt x="5767057" y="3702867"/>
                </a:cubicBezTo>
                <a:cubicBezTo>
                  <a:pt x="5779740" y="3698255"/>
                  <a:pt x="5790588" y="3689373"/>
                  <a:pt x="5803271" y="3684761"/>
                </a:cubicBezTo>
                <a:cubicBezTo>
                  <a:pt x="5823918" y="3677253"/>
                  <a:pt x="5845520" y="3672690"/>
                  <a:pt x="5866645" y="3666654"/>
                </a:cubicBezTo>
                <a:cubicBezTo>
                  <a:pt x="5884752" y="3651565"/>
                  <a:pt x="5901587" y="3634802"/>
                  <a:pt x="5920966" y="3621386"/>
                </a:cubicBezTo>
                <a:cubicBezTo>
                  <a:pt x="5966409" y="3589925"/>
                  <a:pt x="5983152" y="3585647"/>
                  <a:pt x="6029608" y="3567065"/>
                </a:cubicBezTo>
                <a:cubicBezTo>
                  <a:pt x="6160145" y="3458285"/>
                  <a:pt x="6005955" y="3574365"/>
                  <a:pt x="6147303" y="3503691"/>
                </a:cubicBezTo>
                <a:cubicBezTo>
                  <a:pt x="6170522" y="3492081"/>
                  <a:pt x="6188840" y="3472462"/>
                  <a:pt x="6210677" y="3458424"/>
                </a:cubicBezTo>
                <a:cubicBezTo>
                  <a:pt x="6231143" y="3445267"/>
                  <a:pt x="6253524" y="3435272"/>
                  <a:pt x="6274051" y="3422210"/>
                </a:cubicBezTo>
                <a:cubicBezTo>
                  <a:pt x="6286781" y="3414109"/>
                  <a:pt x="6296528" y="3401294"/>
                  <a:pt x="6310265" y="3395050"/>
                </a:cubicBezTo>
                <a:cubicBezTo>
                  <a:pt x="6330266" y="3385959"/>
                  <a:pt x="6352514" y="3382979"/>
                  <a:pt x="6373639" y="3376943"/>
                </a:cubicBezTo>
                <a:cubicBezTo>
                  <a:pt x="6385710" y="3364872"/>
                  <a:pt x="6396640" y="3351539"/>
                  <a:pt x="6409853" y="3340729"/>
                </a:cubicBezTo>
                <a:cubicBezTo>
                  <a:pt x="6458003" y="3301334"/>
                  <a:pt x="6483513" y="3289585"/>
                  <a:pt x="6536602" y="3259248"/>
                </a:cubicBezTo>
                <a:cubicBezTo>
                  <a:pt x="6548673" y="3244159"/>
                  <a:pt x="6557860" y="3226217"/>
                  <a:pt x="6572816" y="3213980"/>
                </a:cubicBezTo>
                <a:cubicBezTo>
                  <a:pt x="6591647" y="3198573"/>
                  <a:pt x="6619824" y="3195769"/>
                  <a:pt x="6636190" y="3177766"/>
                </a:cubicBezTo>
                <a:cubicBezTo>
                  <a:pt x="6651650" y="3160760"/>
                  <a:pt x="6653072" y="3134949"/>
                  <a:pt x="6663350" y="3114392"/>
                </a:cubicBezTo>
                <a:cubicBezTo>
                  <a:pt x="6674231" y="3092630"/>
                  <a:pt x="6688180" y="3072521"/>
                  <a:pt x="6699564" y="3051018"/>
                </a:cubicBezTo>
                <a:cubicBezTo>
                  <a:pt x="6715351" y="3021199"/>
                  <a:pt x="6732102" y="2991730"/>
                  <a:pt x="6744832" y="2960483"/>
                </a:cubicBezTo>
                <a:cubicBezTo>
                  <a:pt x="6800408" y="2824070"/>
                  <a:pt x="6824728" y="2721296"/>
                  <a:pt x="6853473" y="2571184"/>
                </a:cubicBezTo>
                <a:cubicBezTo>
                  <a:pt x="6865513" y="2508309"/>
                  <a:pt x="6871580" y="2444436"/>
                  <a:pt x="6880634" y="2381062"/>
                </a:cubicBezTo>
                <a:cubicBezTo>
                  <a:pt x="6850986" y="2232823"/>
                  <a:pt x="6885194" y="2229767"/>
                  <a:pt x="6808206" y="2163778"/>
                </a:cubicBezTo>
                <a:cubicBezTo>
                  <a:pt x="6799944" y="2156697"/>
                  <a:pt x="6790099" y="2151707"/>
                  <a:pt x="6781045" y="2145671"/>
                </a:cubicBezTo>
                <a:cubicBezTo>
                  <a:pt x="6738012" y="2050997"/>
                  <a:pt x="6686798" y="1941701"/>
                  <a:pt x="6654297" y="1846907"/>
                </a:cubicBezTo>
                <a:cubicBezTo>
                  <a:pt x="6649274" y="1832258"/>
                  <a:pt x="6623421" y="1700017"/>
                  <a:pt x="6609030" y="1665838"/>
                </a:cubicBezTo>
                <a:cubicBezTo>
                  <a:pt x="6593318" y="1628522"/>
                  <a:pt x="6586325" y="1582489"/>
                  <a:pt x="6554709" y="1557196"/>
                </a:cubicBezTo>
                <a:lnTo>
                  <a:pt x="6509441" y="1520982"/>
                </a:lnTo>
                <a:cubicBezTo>
                  <a:pt x="6503406" y="1505893"/>
                  <a:pt x="6500349" y="1489237"/>
                  <a:pt x="6491335" y="1475715"/>
                </a:cubicBezTo>
                <a:cubicBezTo>
                  <a:pt x="6481866" y="1461511"/>
                  <a:pt x="6472173" y="1440313"/>
                  <a:pt x="6455121" y="1439501"/>
                </a:cubicBezTo>
                <a:cubicBezTo>
                  <a:pt x="6087314" y="1421986"/>
                  <a:pt x="5718772" y="1427430"/>
                  <a:pt x="5350598" y="1421394"/>
                </a:cubicBezTo>
                <a:cubicBezTo>
                  <a:pt x="5338527" y="1415358"/>
                  <a:pt x="5326915" y="1408299"/>
                  <a:pt x="5314384" y="1403287"/>
                </a:cubicBezTo>
                <a:cubicBezTo>
                  <a:pt x="5296663" y="1396198"/>
                  <a:pt x="5277504" y="1392932"/>
                  <a:pt x="5260063" y="1385180"/>
                </a:cubicBezTo>
                <a:cubicBezTo>
                  <a:pt x="5250120" y="1380761"/>
                  <a:pt x="5242846" y="1371492"/>
                  <a:pt x="5232903" y="1367073"/>
                </a:cubicBezTo>
                <a:cubicBezTo>
                  <a:pt x="5215462" y="1359321"/>
                  <a:pt x="5196689" y="1355002"/>
                  <a:pt x="5178582" y="1348966"/>
                </a:cubicBezTo>
                <a:cubicBezTo>
                  <a:pt x="5169529" y="1339913"/>
                  <a:pt x="5161528" y="1329666"/>
                  <a:pt x="5151422" y="1321806"/>
                </a:cubicBezTo>
                <a:cubicBezTo>
                  <a:pt x="5134244" y="1308445"/>
                  <a:pt x="5112489" y="1300980"/>
                  <a:pt x="5097101" y="1285592"/>
                </a:cubicBezTo>
                <a:cubicBezTo>
                  <a:pt x="5087558" y="1276049"/>
                  <a:pt x="5087425" y="1259917"/>
                  <a:pt x="5078994" y="1249378"/>
                </a:cubicBezTo>
                <a:cubicBezTo>
                  <a:pt x="5062997" y="1229382"/>
                  <a:pt x="5042780" y="1213165"/>
                  <a:pt x="5024673" y="1195058"/>
                </a:cubicBezTo>
                <a:lnTo>
                  <a:pt x="4988459" y="1122630"/>
                </a:lnTo>
                <a:cubicBezTo>
                  <a:pt x="4976388" y="1098487"/>
                  <a:pt x="4971331" y="1069288"/>
                  <a:pt x="4952245" y="1050202"/>
                </a:cubicBezTo>
                <a:cubicBezTo>
                  <a:pt x="4919049" y="1017006"/>
                  <a:pt x="4873652" y="992604"/>
                  <a:pt x="4852657" y="950614"/>
                </a:cubicBezTo>
                <a:cubicBezTo>
                  <a:pt x="4841981" y="929262"/>
                  <a:pt x="4817255" y="870267"/>
                  <a:pt x="4789283" y="869133"/>
                </a:cubicBezTo>
                <a:cubicBezTo>
                  <a:pt x="4358078" y="851652"/>
                  <a:pt x="3926186" y="863097"/>
                  <a:pt x="3494637" y="860079"/>
                </a:cubicBezTo>
                <a:cubicBezTo>
                  <a:pt x="3404670" y="815094"/>
                  <a:pt x="3522782" y="878923"/>
                  <a:pt x="3413156" y="796705"/>
                </a:cubicBezTo>
                <a:cubicBezTo>
                  <a:pt x="3405522" y="790979"/>
                  <a:pt x="3394767" y="791411"/>
                  <a:pt x="3385996" y="787652"/>
                </a:cubicBezTo>
                <a:cubicBezTo>
                  <a:pt x="3331278" y="764202"/>
                  <a:pt x="3368084" y="777416"/>
                  <a:pt x="3322622" y="751438"/>
                </a:cubicBezTo>
                <a:cubicBezTo>
                  <a:pt x="3310904" y="744742"/>
                  <a:pt x="3297390" y="741176"/>
                  <a:pt x="3286408" y="733331"/>
                </a:cubicBezTo>
                <a:cubicBezTo>
                  <a:pt x="3275989" y="725889"/>
                  <a:pt x="3269666" y="713612"/>
                  <a:pt x="3259247" y="706170"/>
                </a:cubicBezTo>
                <a:cubicBezTo>
                  <a:pt x="3248265" y="698326"/>
                  <a:pt x="3234752" y="694759"/>
                  <a:pt x="3223034" y="688063"/>
                </a:cubicBezTo>
                <a:cubicBezTo>
                  <a:pt x="3213587" y="682665"/>
                  <a:pt x="3206061" y="673777"/>
                  <a:pt x="3195873" y="669957"/>
                </a:cubicBezTo>
                <a:cubicBezTo>
                  <a:pt x="3181465" y="664554"/>
                  <a:pt x="3165801" y="663334"/>
                  <a:pt x="3150606" y="660903"/>
                </a:cubicBezTo>
                <a:lnTo>
                  <a:pt x="2969536" y="633743"/>
                </a:lnTo>
                <a:cubicBezTo>
                  <a:pt x="2954447" y="627707"/>
                  <a:pt x="2939686" y="620775"/>
                  <a:pt x="2924269" y="615636"/>
                </a:cubicBezTo>
                <a:cubicBezTo>
                  <a:pt x="2912465" y="611701"/>
                  <a:pt x="2899492" y="611484"/>
                  <a:pt x="2888055" y="606582"/>
                </a:cubicBezTo>
                <a:cubicBezTo>
                  <a:pt x="2878054" y="602296"/>
                  <a:pt x="2870627" y="593341"/>
                  <a:pt x="2860895" y="588475"/>
                </a:cubicBezTo>
                <a:cubicBezTo>
                  <a:pt x="2826802" y="571428"/>
                  <a:pt x="2813994" y="569959"/>
                  <a:pt x="2779414" y="561315"/>
                </a:cubicBezTo>
                <a:cubicBezTo>
                  <a:pt x="2770360" y="555279"/>
                  <a:pt x="2760515" y="550289"/>
                  <a:pt x="2752253" y="543208"/>
                </a:cubicBezTo>
                <a:cubicBezTo>
                  <a:pt x="2739291" y="532098"/>
                  <a:pt x="2729931" y="516917"/>
                  <a:pt x="2716039" y="506994"/>
                </a:cubicBezTo>
                <a:cubicBezTo>
                  <a:pt x="2708274" y="501447"/>
                  <a:pt x="2697650" y="501700"/>
                  <a:pt x="2688879" y="497941"/>
                </a:cubicBezTo>
                <a:cubicBezTo>
                  <a:pt x="2676474" y="492625"/>
                  <a:pt x="2664736" y="485870"/>
                  <a:pt x="2652665" y="479834"/>
                </a:cubicBezTo>
                <a:cubicBezTo>
                  <a:pt x="2646629" y="467763"/>
                  <a:pt x="2644101" y="453163"/>
                  <a:pt x="2634558" y="443620"/>
                </a:cubicBezTo>
                <a:cubicBezTo>
                  <a:pt x="2627810" y="436872"/>
                  <a:pt x="2613257" y="442099"/>
                  <a:pt x="2607398" y="434566"/>
                </a:cubicBezTo>
                <a:cubicBezTo>
                  <a:pt x="2607227" y="434346"/>
                  <a:pt x="2569665" y="351566"/>
                  <a:pt x="2553077" y="334978"/>
                </a:cubicBezTo>
                <a:cubicBezTo>
                  <a:pt x="2545383" y="327284"/>
                  <a:pt x="2536749" y="317903"/>
                  <a:pt x="2525917" y="316871"/>
                </a:cubicBezTo>
                <a:cubicBezTo>
                  <a:pt x="2408598" y="305698"/>
                  <a:pt x="2290527" y="304800"/>
                  <a:pt x="2172832" y="298764"/>
                </a:cubicBezTo>
                <a:cubicBezTo>
                  <a:pt x="2153101" y="229707"/>
                  <a:pt x="2151868" y="230155"/>
                  <a:pt x="2136618" y="153909"/>
                </a:cubicBezTo>
                <a:cubicBezTo>
                  <a:pt x="2133018" y="135909"/>
                  <a:pt x="2132016" y="117397"/>
                  <a:pt x="2127564" y="99588"/>
                </a:cubicBezTo>
                <a:cubicBezTo>
                  <a:pt x="2119815" y="68591"/>
                  <a:pt x="2103351" y="30001"/>
                  <a:pt x="2091350" y="0"/>
                </a:cubicBezTo>
                <a:cubicBezTo>
                  <a:pt x="2082297" y="3018"/>
                  <a:pt x="2071642" y="3092"/>
                  <a:pt x="2064190" y="9054"/>
                </a:cubicBezTo>
                <a:cubicBezTo>
                  <a:pt x="2055694" y="15851"/>
                  <a:pt x="2046083" y="36214"/>
                  <a:pt x="2018923" y="63374"/>
                </a:cubicBezTo>
                <a:close/>
              </a:path>
            </a:pathLst>
          </a:custGeom>
          <a:solidFill>
            <a:schemeClr val="accent1">
              <a:alpha val="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80980"/>
                                        </p:tgtEl>
                                        <p:attrNameLst>
                                          <p:attrName>style.visibility</p:attrName>
                                        </p:attrNameLst>
                                      </p:cBhvr>
                                      <p:to>
                                        <p:strVal val="visible"/>
                                      </p:to>
                                    </p:set>
                                    <p:anim calcmode="lin" valueType="num">
                                      <p:cBhvr additive="base">
                                        <p:cTn id="7" dur="500" fill="hold"/>
                                        <p:tgtEl>
                                          <p:spTgt spid="380980"/>
                                        </p:tgtEl>
                                        <p:attrNameLst>
                                          <p:attrName>ppt_x</p:attrName>
                                        </p:attrNameLst>
                                      </p:cBhvr>
                                      <p:tavLst>
                                        <p:tav tm="0">
                                          <p:val>
                                            <p:strVal val="#ppt_x"/>
                                          </p:val>
                                        </p:tav>
                                        <p:tav tm="100000">
                                          <p:val>
                                            <p:strVal val="#ppt_x"/>
                                          </p:val>
                                        </p:tav>
                                      </p:tavLst>
                                    </p:anim>
                                    <p:anim calcmode="lin" valueType="num">
                                      <p:cBhvr additive="base">
                                        <p:cTn id="8" dur="500" fill="hold"/>
                                        <p:tgtEl>
                                          <p:spTgt spid="38098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0979"/>
                                        </p:tgtEl>
                                        <p:attrNameLst>
                                          <p:attrName>style.visibility</p:attrName>
                                        </p:attrNameLst>
                                      </p:cBhvr>
                                      <p:to>
                                        <p:strVal val="visible"/>
                                      </p:to>
                                    </p:set>
                                    <p:anim calcmode="lin" valueType="num">
                                      <p:cBhvr additive="base">
                                        <p:cTn id="11" dur="500" fill="hold"/>
                                        <p:tgtEl>
                                          <p:spTgt spid="380979"/>
                                        </p:tgtEl>
                                        <p:attrNameLst>
                                          <p:attrName>ppt_x</p:attrName>
                                        </p:attrNameLst>
                                      </p:cBhvr>
                                      <p:tavLst>
                                        <p:tav tm="0">
                                          <p:val>
                                            <p:strVal val="#ppt_x"/>
                                          </p:val>
                                        </p:tav>
                                        <p:tav tm="100000">
                                          <p:val>
                                            <p:strVal val="#ppt_x"/>
                                          </p:val>
                                        </p:tav>
                                      </p:tavLst>
                                    </p:anim>
                                    <p:anim calcmode="lin" valueType="num">
                                      <p:cBhvr additive="base">
                                        <p:cTn id="12" dur="500" fill="hold"/>
                                        <p:tgtEl>
                                          <p:spTgt spid="38097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80977"/>
                                        </p:tgtEl>
                                        <p:attrNameLst>
                                          <p:attrName>style.visibility</p:attrName>
                                        </p:attrNameLst>
                                      </p:cBhvr>
                                      <p:to>
                                        <p:strVal val="visible"/>
                                      </p:to>
                                    </p:set>
                                    <p:anim calcmode="lin" valueType="num">
                                      <p:cBhvr additive="base">
                                        <p:cTn id="15" dur="500" fill="hold"/>
                                        <p:tgtEl>
                                          <p:spTgt spid="380977"/>
                                        </p:tgtEl>
                                        <p:attrNameLst>
                                          <p:attrName>ppt_x</p:attrName>
                                        </p:attrNameLst>
                                      </p:cBhvr>
                                      <p:tavLst>
                                        <p:tav tm="0">
                                          <p:val>
                                            <p:strVal val="#ppt_x"/>
                                          </p:val>
                                        </p:tav>
                                        <p:tav tm="100000">
                                          <p:val>
                                            <p:strVal val="#ppt_x"/>
                                          </p:val>
                                        </p:tav>
                                      </p:tavLst>
                                    </p:anim>
                                    <p:anim calcmode="lin" valueType="num">
                                      <p:cBhvr additive="base">
                                        <p:cTn id="16" dur="500" fill="hold"/>
                                        <p:tgtEl>
                                          <p:spTgt spid="38097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0975"/>
                                        </p:tgtEl>
                                        <p:attrNameLst>
                                          <p:attrName>style.visibility</p:attrName>
                                        </p:attrNameLst>
                                      </p:cBhvr>
                                      <p:to>
                                        <p:strVal val="visible"/>
                                      </p:to>
                                    </p:set>
                                    <p:anim calcmode="lin" valueType="num">
                                      <p:cBhvr additive="base">
                                        <p:cTn id="19" dur="500" fill="hold"/>
                                        <p:tgtEl>
                                          <p:spTgt spid="380975"/>
                                        </p:tgtEl>
                                        <p:attrNameLst>
                                          <p:attrName>ppt_x</p:attrName>
                                        </p:attrNameLst>
                                      </p:cBhvr>
                                      <p:tavLst>
                                        <p:tav tm="0">
                                          <p:val>
                                            <p:strVal val="#ppt_x"/>
                                          </p:val>
                                        </p:tav>
                                        <p:tav tm="100000">
                                          <p:val>
                                            <p:strVal val="#ppt_x"/>
                                          </p:val>
                                        </p:tav>
                                      </p:tavLst>
                                    </p:anim>
                                    <p:anim calcmode="lin" valueType="num">
                                      <p:cBhvr additive="base">
                                        <p:cTn id="20" dur="500" fill="hold"/>
                                        <p:tgtEl>
                                          <p:spTgt spid="38097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80976"/>
                                        </p:tgtEl>
                                        <p:attrNameLst>
                                          <p:attrName>style.visibility</p:attrName>
                                        </p:attrNameLst>
                                      </p:cBhvr>
                                      <p:to>
                                        <p:strVal val="visible"/>
                                      </p:to>
                                    </p:set>
                                    <p:anim calcmode="lin" valueType="num">
                                      <p:cBhvr additive="base">
                                        <p:cTn id="23" dur="500" fill="hold"/>
                                        <p:tgtEl>
                                          <p:spTgt spid="380976"/>
                                        </p:tgtEl>
                                        <p:attrNameLst>
                                          <p:attrName>ppt_x</p:attrName>
                                        </p:attrNameLst>
                                      </p:cBhvr>
                                      <p:tavLst>
                                        <p:tav tm="0">
                                          <p:val>
                                            <p:strVal val="#ppt_x"/>
                                          </p:val>
                                        </p:tav>
                                        <p:tav tm="100000">
                                          <p:val>
                                            <p:strVal val="#ppt_x"/>
                                          </p:val>
                                        </p:tav>
                                      </p:tavLst>
                                    </p:anim>
                                    <p:anim calcmode="lin" valueType="num">
                                      <p:cBhvr additive="base">
                                        <p:cTn id="24" dur="500" fill="hold"/>
                                        <p:tgtEl>
                                          <p:spTgt spid="38097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80978"/>
                                        </p:tgtEl>
                                        <p:attrNameLst>
                                          <p:attrName>style.visibility</p:attrName>
                                        </p:attrNameLst>
                                      </p:cBhvr>
                                      <p:to>
                                        <p:strVal val="visible"/>
                                      </p:to>
                                    </p:set>
                                    <p:anim calcmode="lin" valueType="num">
                                      <p:cBhvr additive="base">
                                        <p:cTn id="27" dur="500" fill="hold"/>
                                        <p:tgtEl>
                                          <p:spTgt spid="380978"/>
                                        </p:tgtEl>
                                        <p:attrNameLst>
                                          <p:attrName>ppt_x</p:attrName>
                                        </p:attrNameLst>
                                      </p:cBhvr>
                                      <p:tavLst>
                                        <p:tav tm="0">
                                          <p:val>
                                            <p:strVal val="#ppt_x"/>
                                          </p:val>
                                        </p:tav>
                                        <p:tav tm="100000">
                                          <p:val>
                                            <p:strVal val="#ppt_x"/>
                                          </p:val>
                                        </p:tav>
                                      </p:tavLst>
                                    </p:anim>
                                    <p:anim calcmode="lin" valueType="num">
                                      <p:cBhvr additive="base">
                                        <p:cTn id="28" dur="500" fill="hold"/>
                                        <p:tgtEl>
                                          <p:spTgt spid="38097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80987"/>
                                        </p:tgtEl>
                                        <p:attrNameLst>
                                          <p:attrName>style.visibility</p:attrName>
                                        </p:attrNameLst>
                                      </p:cBhvr>
                                      <p:to>
                                        <p:strVal val="visible"/>
                                      </p:to>
                                    </p:set>
                                    <p:anim calcmode="lin" valueType="num">
                                      <p:cBhvr additive="base">
                                        <p:cTn id="31" dur="500" fill="hold"/>
                                        <p:tgtEl>
                                          <p:spTgt spid="380987"/>
                                        </p:tgtEl>
                                        <p:attrNameLst>
                                          <p:attrName>ppt_x</p:attrName>
                                        </p:attrNameLst>
                                      </p:cBhvr>
                                      <p:tavLst>
                                        <p:tav tm="0">
                                          <p:val>
                                            <p:strVal val="#ppt_x"/>
                                          </p:val>
                                        </p:tav>
                                        <p:tav tm="100000">
                                          <p:val>
                                            <p:strVal val="#ppt_x"/>
                                          </p:val>
                                        </p:tav>
                                      </p:tavLst>
                                    </p:anim>
                                    <p:anim calcmode="lin" valueType="num">
                                      <p:cBhvr additive="base">
                                        <p:cTn id="32" dur="500" fill="hold"/>
                                        <p:tgtEl>
                                          <p:spTgt spid="38098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80988"/>
                                        </p:tgtEl>
                                        <p:attrNameLst>
                                          <p:attrName>style.visibility</p:attrName>
                                        </p:attrNameLst>
                                      </p:cBhvr>
                                      <p:to>
                                        <p:strVal val="visible"/>
                                      </p:to>
                                    </p:set>
                                    <p:anim calcmode="lin" valueType="num">
                                      <p:cBhvr additive="base">
                                        <p:cTn id="35" dur="500" fill="hold"/>
                                        <p:tgtEl>
                                          <p:spTgt spid="380988"/>
                                        </p:tgtEl>
                                        <p:attrNameLst>
                                          <p:attrName>ppt_x</p:attrName>
                                        </p:attrNameLst>
                                      </p:cBhvr>
                                      <p:tavLst>
                                        <p:tav tm="0">
                                          <p:val>
                                            <p:strVal val="#ppt_x"/>
                                          </p:val>
                                        </p:tav>
                                        <p:tav tm="100000">
                                          <p:val>
                                            <p:strVal val="#ppt_x"/>
                                          </p:val>
                                        </p:tav>
                                      </p:tavLst>
                                    </p:anim>
                                    <p:anim calcmode="lin" valueType="num">
                                      <p:cBhvr additive="base">
                                        <p:cTn id="36" dur="500" fill="hold"/>
                                        <p:tgtEl>
                                          <p:spTgt spid="38098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80989"/>
                                        </p:tgtEl>
                                        <p:attrNameLst>
                                          <p:attrName>style.visibility</p:attrName>
                                        </p:attrNameLst>
                                      </p:cBhvr>
                                      <p:to>
                                        <p:strVal val="visible"/>
                                      </p:to>
                                    </p:set>
                                    <p:anim calcmode="lin" valueType="num">
                                      <p:cBhvr additive="base">
                                        <p:cTn id="39" dur="500" fill="hold"/>
                                        <p:tgtEl>
                                          <p:spTgt spid="380989"/>
                                        </p:tgtEl>
                                        <p:attrNameLst>
                                          <p:attrName>ppt_x</p:attrName>
                                        </p:attrNameLst>
                                      </p:cBhvr>
                                      <p:tavLst>
                                        <p:tav tm="0">
                                          <p:val>
                                            <p:strVal val="#ppt_x"/>
                                          </p:val>
                                        </p:tav>
                                        <p:tav tm="100000">
                                          <p:val>
                                            <p:strVal val="#ppt_x"/>
                                          </p:val>
                                        </p:tav>
                                      </p:tavLst>
                                    </p:anim>
                                    <p:anim calcmode="lin" valueType="num">
                                      <p:cBhvr additive="base">
                                        <p:cTn id="40" dur="500" fill="hold"/>
                                        <p:tgtEl>
                                          <p:spTgt spid="38098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80990"/>
                                        </p:tgtEl>
                                        <p:attrNameLst>
                                          <p:attrName>style.visibility</p:attrName>
                                        </p:attrNameLst>
                                      </p:cBhvr>
                                      <p:to>
                                        <p:strVal val="visible"/>
                                      </p:to>
                                    </p:set>
                                    <p:anim calcmode="lin" valueType="num">
                                      <p:cBhvr additive="base">
                                        <p:cTn id="43" dur="500" fill="hold"/>
                                        <p:tgtEl>
                                          <p:spTgt spid="380990"/>
                                        </p:tgtEl>
                                        <p:attrNameLst>
                                          <p:attrName>ppt_x</p:attrName>
                                        </p:attrNameLst>
                                      </p:cBhvr>
                                      <p:tavLst>
                                        <p:tav tm="0">
                                          <p:val>
                                            <p:strVal val="#ppt_x"/>
                                          </p:val>
                                        </p:tav>
                                        <p:tav tm="100000">
                                          <p:val>
                                            <p:strVal val="#ppt_x"/>
                                          </p:val>
                                        </p:tav>
                                      </p:tavLst>
                                    </p:anim>
                                    <p:anim calcmode="lin" valueType="num">
                                      <p:cBhvr additive="base">
                                        <p:cTn id="44" dur="500" fill="hold"/>
                                        <p:tgtEl>
                                          <p:spTgt spid="38099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0991"/>
                                        </p:tgtEl>
                                        <p:attrNameLst>
                                          <p:attrName>style.visibility</p:attrName>
                                        </p:attrNameLst>
                                      </p:cBhvr>
                                      <p:to>
                                        <p:strVal val="visible"/>
                                      </p:to>
                                    </p:set>
                                    <p:anim calcmode="lin" valueType="num">
                                      <p:cBhvr additive="base">
                                        <p:cTn id="47" dur="500" fill="hold"/>
                                        <p:tgtEl>
                                          <p:spTgt spid="380991"/>
                                        </p:tgtEl>
                                        <p:attrNameLst>
                                          <p:attrName>ppt_x</p:attrName>
                                        </p:attrNameLst>
                                      </p:cBhvr>
                                      <p:tavLst>
                                        <p:tav tm="0">
                                          <p:val>
                                            <p:strVal val="#ppt_x"/>
                                          </p:val>
                                        </p:tav>
                                        <p:tav tm="100000">
                                          <p:val>
                                            <p:strVal val="#ppt_x"/>
                                          </p:val>
                                        </p:tav>
                                      </p:tavLst>
                                    </p:anim>
                                    <p:anim calcmode="lin" valueType="num">
                                      <p:cBhvr additive="base">
                                        <p:cTn id="48" dur="500" fill="hold"/>
                                        <p:tgtEl>
                                          <p:spTgt spid="38099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80992"/>
                                        </p:tgtEl>
                                        <p:attrNameLst>
                                          <p:attrName>style.visibility</p:attrName>
                                        </p:attrNameLst>
                                      </p:cBhvr>
                                      <p:to>
                                        <p:strVal val="visible"/>
                                      </p:to>
                                    </p:set>
                                    <p:anim calcmode="lin" valueType="num">
                                      <p:cBhvr additive="base">
                                        <p:cTn id="51" dur="500" fill="hold"/>
                                        <p:tgtEl>
                                          <p:spTgt spid="380992"/>
                                        </p:tgtEl>
                                        <p:attrNameLst>
                                          <p:attrName>ppt_x</p:attrName>
                                        </p:attrNameLst>
                                      </p:cBhvr>
                                      <p:tavLst>
                                        <p:tav tm="0">
                                          <p:val>
                                            <p:strVal val="#ppt_x"/>
                                          </p:val>
                                        </p:tav>
                                        <p:tav tm="100000">
                                          <p:val>
                                            <p:strVal val="#ppt_x"/>
                                          </p:val>
                                        </p:tav>
                                      </p:tavLst>
                                    </p:anim>
                                    <p:anim calcmode="lin" valueType="num">
                                      <p:cBhvr additive="base">
                                        <p:cTn id="52" dur="500" fill="hold"/>
                                        <p:tgtEl>
                                          <p:spTgt spid="38099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80993"/>
                                        </p:tgtEl>
                                        <p:attrNameLst>
                                          <p:attrName>style.visibility</p:attrName>
                                        </p:attrNameLst>
                                      </p:cBhvr>
                                      <p:to>
                                        <p:strVal val="visible"/>
                                      </p:to>
                                    </p:set>
                                    <p:anim calcmode="lin" valueType="num">
                                      <p:cBhvr additive="base">
                                        <p:cTn id="55" dur="500" fill="hold"/>
                                        <p:tgtEl>
                                          <p:spTgt spid="380993"/>
                                        </p:tgtEl>
                                        <p:attrNameLst>
                                          <p:attrName>ppt_x</p:attrName>
                                        </p:attrNameLst>
                                      </p:cBhvr>
                                      <p:tavLst>
                                        <p:tav tm="0">
                                          <p:val>
                                            <p:strVal val="#ppt_x"/>
                                          </p:val>
                                        </p:tav>
                                        <p:tav tm="100000">
                                          <p:val>
                                            <p:strVal val="#ppt_x"/>
                                          </p:val>
                                        </p:tav>
                                      </p:tavLst>
                                    </p:anim>
                                    <p:anim calcmode="lin" valueType="num">
                                      <p:cBhvr additive="base">
                                        <p:cTn id="56" dur="500" fill="hold"/>
                                        <p:tgtEl>
                                          <p:spTgt spid="38099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80994"/>
                                        </p:tgtEl>
                                        <p:attrNameLst>
                                          <p:attrName>style.visibility</p:attrName>
                                        </p:attrNameLst>
                                      </p:cBhvr>
                                      <p:to>
                                        <p:strVal val="visible"/>
                                      </p:to>
                                    </p:set>
                                    <p:anim calcmode="lin" valueType="num">
                                      <p:cBhvr additive="base">
                                        <p:cTn id="59" dur="500" fill="hold"/>
                                        <p:tgtEl>
                                          <p:spTgt spid="380994"/>
                                        </p:tgtEl>
                                        <p:attrNameLst>
                                          <p:attrName>ppt_x</p:attrName>
                                        </p:attrNameLst>
                                      </p:cBhvr>
                                      <p:tavLst>
                                        <p:tav tm="0">
                                          <p:val>
                                            <p:strVal val="#ppt_x"/>
                                          </p:val>
                                        </p:tav>
                                        <p:tav tm="100000">
                                          <p:val>
                                            <p:strVal val="#ppt_x"/>
                                          </p:val>
                                        </p:tav>
                                      </p:tavLst>
                                    </p:anim>
                                    <p:anim calcmode="lin" valueType="num">
                                      <p:cBhvr additive="base">
                                        <p:cTn id="60" dur="500" fill="hold"/>
                                        <p:tgtEl>
                                          <p:spTgt spid="38099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80996"/>
                                        </p:tgtEl>
                                        <p:attrNameLst>
                                          <p:attrName>style.visibility</p:attrName>
                                        </p:attrNameLst>
                                      </p:cBhvr>
                                      <p:to>
                                        <p:strVal val="visible"/>
                                      </p:to>
                                    </p:set>
                                    <p:anim calcmode="lin" valueType="num">
                                      <p:cBhvr additive="base">
                                        <p:cTn id="63" dur="500" fill="hold"/>
                                        <p:tgtEl>
                                          <p:spTgt spid="380996"/>
                                        </p:tgtEl>
                                        <p:attrNameLst>
                                          <p:attrName>ppt_x</p:attrName>
                                        </p:attrNameLst>
                                      </p:cBhvr>
                                      <p:tavLst>
                                        <p:tav tm="0">
                                          <p:val>
                                            <p:strVal val="#ppt_x"/>
                                          </p:val>
                                        </p:tav>
                                        <p:tav tm="100000">
                                          <p:val>
                                            <p:strVal val="#ppt_x"/>
                                          </p:val>
                                        </p:tav>
                                      </p:tavLst>
                                    </p:anim>
                                    <p:anim calcmode="lin" valueType="num">
                                      <p:cBhvr additive="base">
                                        <p:cTn id="64" dur="500" fill="hold"/>
                                        <p:tgtEl>
                                          <p:spTgt spid="380996"/>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380997"/>
                                        </p:tgtEl>
                                        <p:attrNameLst>
                                          <p:attrName>style.visibility</p:attrName>
                                        </p:attrNameLst>
                                      </p:cBhvr>
                                      <p:to>
                                        <p:strVal val="visible"/>
                                      </p:to>
                                    </p:set>
                                    <p:anim calcmode="lin" valueType="num">
                                      <p:cBhvr additive="base">
                                        <p:cTn id="67" dur="500" fill="hold"/>
                                        <p:tgtEl>
                                          <p:spTgt spid="380997"/>
                                        </p:tgtEl>
                                        <p:attrNameLst>
                                          <p:attrName>ppt_x</p:attrName>
                                        </p:attrNameLst>
                                      </p:cBhvr>
                                      <p:tavLst>
                                        <p:tav tm="0">
                                          <p:val>
                                            <p:strVal val="#ppt_x"/>
                                          </p:val>
                                        </p:tav>
                                        <p:tav tm="100000">
                                          <p:val>
                                            <p:strVal val="#ppt_x"/>
                                          </p:val>
                                        </p:tav>
                                      </p:tavLst>
                                    </p:anim>
                                    <p:anim calcmode="lin" valueType="num">
                                      <p:cBhvr additive="base">
                                        <p:cTn id="68" dur="500" fill="hold"/>
                                        <p:tgtEl>
                                          <p:spTgt spid="38099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380998"/>
                                        </p:tgtEl>
                                        <p:attrNameLst>
                                          <p:attrName>style.visibility</p:attrName>
                                        </p:attrNameLst>
                                      </p:cBhvr>
                                      <p:to>
                                        <p:strVal val="visible"/>
                                      </p:to>
                                    </p:set>
                                    <p:anim calcmode="lin" valueType="num">
                                      <p:cBhvr additive="base">
                                        <p:cTn id="71" dur="500" fill="hold"/>
                                        <p:tgtEl>
                                          <p:spTgt spid="380998"/>
                                        </p:tgtEl>
                                        <p:attrNameLst>
                                          <p:attrName>ppt_x</p:attrName>
                                        </p:attrNameLst>
                                      </p:cBhvr>
                                      <p:tavLst>
                                        <p:tav tm="0">
                                          <p:val>
                                            <p:strVal val="#ppt_x"/>
                                          </p:val>
                                        </p:tav>
                                        <p:tav tm="100000">
                                          <p:val>
                                            <p:strVal val="#ppt_x"/>
                                          </p:val>
                                        </p:tav>
                                      </p:tavLst>
                                    </p:anim>
                                    <p:anim calcmode="lin" valueType="num">
                                      <p:cBhvr additive="base">
                                        <p:cTn id="72" dur="500" fill="hold"/>
                                        <p:tgtEl>
                                          <p:spTgt spid="38099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380999"/>
                                        </p:tgtEl>
                                        <p:attrNameLst>
                                          <p:attrName>style.visibility</p:attrName>
                                        </p:attrNameLst>
                                      </p:cBhvr>
                                      <p:to>
                                        <p:strVal val="visible"/>
                                      </p:to>
                                    </p:set>
                                    <p:anim calcmode="lin" valueType="num">
                                      <p:cBhvr additive="base">
                                        <p:cTn id="75" dur="500" fill="hold"/>
                                        <p:tgtEl>
                                          <p:spTgt spid="380999"/>
                                        </p:tgtEl>
                                        <p:attrNameLst>
                                          <p:attrName>ppt_x</p:attrName>
                                        </p:attrNameLst>
                                      </p:cBhvr>
                                      <p:tavLst>
                                        <p:tav tm="0">
                                          <p:val>
                                            <p:strVal val="#ppt_x"/>
                                          </p:val>
                                        </p:tav>
                                        <p:tav tm="100000">
                                          <p:val>
                                            <p:strVal val="#ppt_x"/>
                                          </p:val>
                                        </p:tav>
                                      </p:tavLst>
                                    </p:anim>
                                    <p:anim calcmode="lin" valueType="num">
                                      <p:cBhvr additive="base">
                                        <p:cTn id="76" dur="500" fill="hold"/>
                                        <p:tgtEl>
                                          <p:spTgt spid="380999"/>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81004"/>
                                        </p:tgtEl>
                                        <p:attrNameLst>
                                          <p:attrName>style.visibility</p:attrName>
                                        </p:attrNameLst>
                                      </p:cBhvr>
                                      <p:to>
                                        <p:strVal val="visible"/>
                                      </p:to>
                                    </p:set>
                                    <p:anim calcmode="lin" valueType="num">
                                      <p:cBhvr additive="base">
                                        <p:cTn id="81" dur="500" fill="hold"/>
                                        <p:tgtEl>
                                          <p:spTgt spid="381004"/>
                                        </p:tgtEl>
                                        <p:attrNameLst>
                                          <p:attrName>ppt_x</p:attrName>
                                        </p:attrNameLst>
                                      </p:cBhvr>
                                      <p:tavLst>
                                        <p:tav tm="0">
                                          <p:val>
                                            <p:strVal val="#ppt_x"/>
                                          </p:val>
                                        </p:tav>
                                        <p:tav tm="100000">
                                          <p:val>
                                            <p:strVal val="#ppt_x"/>
                                          </p:val>
                                        </p:tav>
                                      </p:tavLst>
                                    </p:anim>
                                    <p:anim calcmode="lin" valueType="num">
                                      <p:cBhvr additive="base">
                                        <p:cTn id="82" dur="500" fill="hold"/>
                                        <p:tgtEl>
                                          <p:spTgt spid="38100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81002"/>
                                        </p:tgtEl>
                                        <p:attrNameLst>
                                          <p:attrName>style.visibility</p:attrName>
                                        </p:attrNameLst>
                                      </p:cBhvr>
                                      <p:to>
                                        <p:strVal val="visible"/>
                                      </p:to>
                                    </p:set>
                                    <p:anim calcmode="lin" valueType="num">
                                      <p:cBhvr additive="base">
                                        <p:cTn id="85" dur="500" fill="hold"/>
                                        <p:tgtEl>
                                          <p:spTgt spid="381002"/>
                                        </p:tgtEl>
                                        <p:attrNameLst>
                                          <p:attrName>ppt_x</p:attrName>
                                        </p:attrNameLst>
                                      </p:cBhvr>
                                      <p:tavLst>
                                        <p:tav tm="0">
                                          <p:val>
                                            <p:strVal val="#ppt_x"/>
                                          </p:val>
                                        </p:tav>
                                        <p:tav tm="100000">
                                          <p:val>
                                            <p:strVal val="#ppt_x"/>
                                          </p:val>
                                        </p:tav>
                                      </p:tavLst>
                                    </p:anim>
                                    <p:anim calcmode="lin" valueType="num">
                                      <p:cBhvr additive="base">
                                        <p:cTn id="86" dur="500" fill="hold"/>
                                        <p:tgtEl>
                                          <p:spTgt spid="38100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81003"/>
                                        </p:tgtEl>
                                        <p:attrNameLst>
                                          <p:attrName>style.visibility</p:attrName>
                                        </p:attrNameLst>
                                      </p:cBhvr>
                                      <p:to>
                                        <p:strVal val="visible"/>
                                      </p:to>
                                    </p:set>
                                    <p:anim calcmode="lin" valueType="num">
                                      <p:cBhvr additive="base">
                                        <p:cTn id="89" dur="500" fill="hold"/>
                                        <p:tgtEl>
                                          <p:spTgt spid="381003"/>
                                        </p:tgtEl>
                                        <p:attrNameLst>
                                          <p:attrName>ppt_x</p:attrName>
                                        </p:attrNameLst>
                                      </p:cBhvr>
                                      <p:tavLst>
                                        <p:tav tm="0">
                                          <p:val>
                                            <p:strVal val="#ppt_x"/>
                                          </p:val>
                                        </p:tav>
                                        <p:tav tm="100000">
                                          <p:val>
                                            <p:strVal val="#ppt_x"/>
                                          </p:val>
                                        </p:tav>
                                      </p:tavLst>
                                    </p:anim>
                                    <p:anim calcmode="lin" valueType="num">
                                      <p:cBhvr additive="base">
                                        <p:cTn id="90" dur="500" fill="hold"/>
                                        <p:tgtEl>
                                          <p:spTgt spid="381003"/>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81001"/>
                                        </p:tgtEl>
                                        <p:attrNameLst>
                                          <p:attrName>style.visibility</p:attrName>
                                        </p:attrNameLst>
                                      </p:cBhvr>
                                      <p:to>
                                        <p:strVal val="visible"/>
                                      </p:to>
                                    </p:set>
                                    <p:anim calcmode="lin" valueType="num">
                                      <p:cBhvr additive="base">
                                        <p:cTn id="93" dur="500" fill="hold"/>
                                        <p:tgtEl>
                                          <p:spTgt spid="381001"/>
                                        </p:tgtEl>
                                        <p:attrNameLst>
                                          <p:attrName>ppt_x</p:attrName>
                                        </p:attrNameLst>
                                      </p:cBhvr>
                                      <p:tavLst>
                                        <p:tav tm="0">
                                          <p:val>
                                            <p:strVal val="#ppt_x"/>
                                          </p:val>
                                        </p:tav>
                                        <p:tav tm="100000">
                                          <p:val>
                                            <p:strVal val="#ppt_x"/>
                                          </p:val>
                                        </p:tav>
                                      </p:tavLst>
                                    </p:anim>
                                    <p:anim calcmode="lin" valueType="num">
                                      <p:cBhvr additive="base">
                                        <p:cTn id="94" dur="500" fill="hold"/>
                                        <p:tgtEl>
                                          <p:spTgt spid="38100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75" grpId="0" animBg="1"/>
      <p:bldP spid="380976" grpId="0" animBg="1"/>
      <p:bldP spid="380977" grpId="0" animBg="1"/>
      <p:bldP spid="380978" grpId="0" animBg="1"/>
      <p:bldP spid="380979" grpId="0" animBg="1"/>
      <p:bldP spid="380980" grpId="0" animBg="1"/>
      <p:bldP spid="380987" grpId="0" animBg="1"/>
      <p:bldP spid="380988" grpId="0" animBg="1"/>
      <p:bldP spid="380989" grpId="0" animBg="1"/>
      <p:bldP spid="380990" grpId="0" animBg="1"/>
      <p:bldP spid="380991" grpId="0" animBg="1"/>
      <p:bldP spid="380992" grpId="0" animBg="1"/>
      <p:bldP spid="380993" grpId="0" animBg="1"/>
      <p:bldP spid="380994" grpId="0" animBg="1"/>
      <p:bldP spid="380996" grpId="0" animBg="1"/>
      <p:bldP spid="380997" grpId="0" animBg="1"/>
      <p:bldP spid="380998" grpId="0" animBg="1"/>
      <p:bldP spid="380999" grpId="0" animBg="1"/>
      <p:bldP spid="381001" grpId="0" animBg="1"/>
      <p:bldP spid="381002" grpId="0" animBg="1"/>
      <p:bldP spid="381003" grpId="0" animBg="1"/>
      <p:bldP spid="38100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p:cNvPicPr>
            <a:picLocks noChangeAspect="1" noChangeArrowheads="1"/>
          </p:cNvPicPr>
          <p:nvPr/>
        </p:nvPicPr>
        <p:blipFill>
          <a:blip r:embed="rId2" cstate="print"/>
          <a:srcRect/>
          <a:stretch>
            <a:fillRect/>
          </a:stretch>
        </p:blipFill>
        <p:spPr bwMode="auto">
          <a:xfrm>
            <a:off x="0" y="0"/>
            <a:ext cx="6648450" cy="2276475"/>
          </a:xfrm>
          <a:prstGeom prst="rect">
            <a:avLst/>
          </a:prstGeom>
          <a:noFill/>
          <a:ln w="9525">
            <a:noFill/>
            <a:miter lim="800000"/>
            <a:headEnd/>
            <a:tailEnd/>
          </a:ln>
        </p:spPr>
      </p:pic>
      <p:pic>
        <p:nvPicPr>
          <p:cNvPr id="114691" name="Picture 3"/>
          <p:cNvPicPr>
            <a:picLocks noChangeAspect="1" noChangeArrowheads="1"/>
          </p:cNvPicPr>
          <p:nvPr/>
        </p:nvPicPr>
        <p:blipFill>
          <a:blip r:embed="rId3" cstate="print"/>
          <a:srcRect/>
          <a:stretch>
            <a:fillRect/>
          </a:stretch>
        </p:blipFill>
        <p:spPr bwMode="auto">
          <a:xfrm rot="5400000">
            <a:off x="1523251" y="-727791"/>
            <a:ext cx="6019800" cy="9151781"/>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691"/>
                                        </p:tgtEl>
                                        <p:attrNameLst>
                                          <p:attrName>style.visibility</p:attrName>
                                        </p:attrNameLst>
                                      </p:cBhvr>
                                      <p:to>
                                        <p:strVal val="visible"/>
                                      </p:to>
                                    </p:set>
                                    <p:anim calcmode="lin" valueType="num">
                                      <p:cBhvr additive="base">
                                        <p:cTn id="7" dur="500" fill="hold"/>
                                        <p:tgtEl>
                                          <p:spTgt spid="114691"/>
                                        </p:tgtEl>
                                        <p:attrNameLst>
                                          <p:attrName>ppt_x</p:attrName>
                                        </p:attrNameLst>
                                      </p:cBhvr>
                                      <p:tavLst>
                                        <p:tav tm="0">
                                          <p:val>
                                            <p:strVal val="#ppt_x"/>
                                          </p:val>
                                        </p:tav>
                                        <p:tav tm="100000">
                                          <p:val>
                                            <p:strVal val="#ppt_x"/>
                                          </p:val>
                                        </p:tav>
                                      </p:tavLst>
                                    </p:anim>
                                    <p:anim calcmode="lin" valueType="num">
                                      <p:cBhvr additive="base">
                                        <p:cTn id="8" dur="500" fill="hold"/>
                                        <p:tgtEl>
                                          <p:spTgt spid="1146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186" name="Picture 2"/>
          <p:cNvPicPr>
            <a:picLocks noChangeAspect="1" noChangeArrowheads="1"/>
          </p:cNvPicPr>
          <p:nvPr/>
        </p:nvPicPr>
        <p:blipFill>
          <a:blip r:embed="rId2" cstate="print"/>
          <a:srcRect/>
          <a:stretch>
            <a:fillRect/>
          </a:stretch>
        </p:blipFill>
        <p:spPr bwMode="auto">
          <a:xfrm>
            <a:off x="0" y="381000"/>
            <a:ext cx="6713538" cy="5783263"/>
          </a:xfrm>
          <a:prstGeom prst="rect">
            <a:avLst/>
          </a:prstGeom>
          <a:noFill/>
          <a:ln w="9525">
            <a:noFill/>
            <a:miter lim="800000"/>
            <a:headEnd/>
            <a:tailEnd/>
          </a:ln>
          <a:effectLst/>
        </p:spPr>
      </p:pic>
      <p:sp>
        <p:nvSpPr>
          <p:cNvPr id="477187" name="Line 3"/>
          <p:cNvSpPr>
            <a:spLocks noChangeShapeType="1"/>
          </p:cNvSpPr>
          <p:nvPr/>
        </p:nvSpPr>
        <p:spPr bwMode="auto">
          <a:xfrm flipV="1">
            <a:off x="1012825" y="768350"/>
            <a:ext cx="3035300" cy="2316163"/>
          </a:xfrm>
          <a:prstGeom prst="line">
            <a:avLst/>
          </a:prstGeom>
          <a:noFill/>
          <a:ln w="22225">
            <a:solidFill>
              <a:srgbClr val="FF0000"/>
            </a:solidFill>
            <a:round/>
            <a:headEnd/>
            <a:tailEnd type="triangle" w="med" len="med"/>
          </a:ln>
          <a:effectLst/>
        </p:spPr>
        <p:txBody>
          <a:bodyPr/>
          <a:lstStyle/>
          <a:p>
            <a:endParaRPr lang="en-US"/>
          </a:p>
        </p:txBody>
      </p:sp>
      <p:sp>
        <p:nvSpPr>
          <p:cNvPr id="477188" name="Text Box 4"/>
          <p:cNvSpPr txBox="1">
            <a:spLocks noChangeArrowheads="1"/>
          </p:cNvSpPr>
          <p:nvPr/>
        </p:nvSpPr>
        <p:spPr bwMode="auto">
          <a:xfrm rot="19380000">
            <a:off x="428625" y="1331913"/>
            <a:ext cx="4178300" cy="366712"/>
          </a:xfrm>
          <a:prstGeom prst="rect">
            <a:avLst/>
          </a:prstGeom>
          <a:noFill/>
          <a:ln w="9525">
            <a:noFill/>
            <a:miter lim="800000"/>
            <a:headEnd/>
            <a:tailEnd/>
          </a:ln>
          <a:effectLst/>
        </p:spPr>
        <p:txBody>
          <a:bodyPr>
            <a:spAutoFit/>
          </a:bodyPr>
          <a:lstStyle/>
          <a:p>
            <a:pPr>
              <a:spcBef>
                <a:spcPct val="50000"/>
              </a:spcBef>
            </a:pPr>
            <a:r>
              <a:rPr lang="pt-BR"/>
              <a:t>Size evolution</a:t>
            </a:r>
            <a:endParaRPr lang="en-US"/>
          </a:p>
        </p:txBody>
      </p:sp>
      <p:sp>
        <p:nvSpPr>
          <p:cNvPr id="477189" name="Text Box 5"/>
          <p:cNvSpPr txBox="1">
            <a:spLocks noChangeArrowheads="1"/>
          </p:cNvSpPr>
          <p:nvPr/>
        </p:nvSpPr>
        <p:spPr bwMode="auto">
          <a:xfrm>
            <a:off x="4371206" y="6279703"/>
            <a:ext cx="5313362" cy="461665"/>
          </a:xfrm>
          <a:prstGeom prst="rect">
            <a:avLst/>
          </a:prstGeom>
          <a:noFill/>
          <a:ln w="9525">
            <a:noFill/>
            <a:miter lim="800000"/>
            <a:headEnd/>
            <a:tailEnd/>
          </a:ln>
          <a:effectLst/>
        </p:spPr>
        <p:txBody>
          <a:bodyPr>
            <a:spAutoFit/>
          </a:bodyPr>
          <a:lstStyle/>
          <a:p>
            <a:pPr>
              <a:spcBef>
                <a:spcPct val="50000"/>
              </a:spcBef>
            </a:pPr>
            <a:r>
              <a:rPr lang="pt-BR" sz="2400" dirty="0" err="1">
                <a:solidFill>
                  <a:schemeClr val="accent2">
                    <a:lumMod val="75000"/>
                  </a:schemeClr>
                </a:solidFill>
              </a:rPr>
              <a:t>Adaptive</a:t>
            </a:r>
            <a:r>
              <a:rPr lang="pt-BR" sz="2400" dirty="0">
                <a:solidFill>
                  <a:schemeClr val="accent2">
                    <a:lumMod val="75000"/>
                  </a:schemeClr>
                </a:solidFill>
              </a:rPr>
              <a:t> </a:t>
            </a:r>
            <a:r>
              <a:rPr lang="pt-BR" sz="2400" dirty="0" err="1">
                <a:solidFill>
                  <a:schemeClr val="accent2">
                    <a:lumMod val="75000"/>
                  </a:schemeClr>
                </a:solidFill>
              </a:rPr>
              <a:t>Landscape</a:t>
            </a:r>
            <a:endParaRPr lang="en-US" sz="2400" dirty="0">
              <a:solidFill>
                <a:schemeClr val="accent2">
                  <a:lumMod val="75000"/>
                </a:schemeClr>
              </a:solidFill>
            </a:endParaRPr>
          </a:p>
        </p:txBody>
      </p:sp>
      <p:sp>
        <p:nvSpPr>
          <p:cNvPr id="477190" name="Line 6"/>
          <p:cNvSpPr>
            <a:spLocks noChangeShapeType="1"/>
          </p:cNvSpPr>
          <p:nvPr/>
        </p:nvSpPr>
        <p:spPr bwMode="auto">
          <a:xfrm flipV="1">
            <a:off x="3810000" y="3886200"/>
            <a:ext cx="2286000" cy="1905000"/>
          </a:xfrm>
          <a:prstGeom prst="line">
            <a:avLst/>
          </a:prstGeom>
          <a:noFill/>
          <a:ln w="34925">
            <a:solidFill>
              <a:srgbClr val="339966"/>
            </a:solidFill>
            <a:round/>
            <a:headEnd/>
            <a:tailEnd type="triangle" w="med" len="med"/>
          </a:ln>
          <a:effectLst/>
        </p:spPr>
        <p:txBody>
          <a:bodyPr/>
          <a:lstStyle/>
          <a:p>
            <a:endParaRPr lang="en-US"/>
          </a:p>
        </p:txBody>
      </p:sp>
      <p:sp>
        <p:nvSpPr>
          <p:cNvPr id="477191" name="Text Box 7"/>
          <p:cNvSpPr txBox="1">
            <a:spLocks noChangeArrowheads="1"/>
          </p:cNvSpPr>
          <p:nvPr/>
        </p:nvSpPr>
        <p:spPr bwMode="auto">
          <a:xfrm rot="19380000">
            <a:off x="3348038" y="4652963"/>
            <a:ext cx="4178300" cy="366712"/>
          </a:xfrm>
          <a:prstGeom prst="rect">
            <a:avLst/>
          </a:prstGeom>
          <a:noFill/>
          <a:ln w="9525">
            <a:noFill/>
            <a:miter lim="800000"/>
            <a:headEnd/>
            <a:tailEnd/>
          </a:ln>
          <a:effectLst/>
        </p:spPr>
        <p:txBody>
          <a:bodyPr>
            <a:spAutoFit/>
          </a:bodyPr>
          <a:lstStyle/>
          <a:p>
            <a:pPr>
              <a:spcBef>
                <a:spcPct val="50000"/>
              </a:spcBef>
            </a:pPr>
            <a:r>
              <a:rPr lang="pt-BR"/>
              <a:t>Diet-based adaptive zones</a:t>
            </a:r>
            <a:endParaRPr lang="en-US"/>
          </a:p>
        </p:txBody>
      </p:sp>
      <p:sp>
        <p:nvSpPr>
          <p:cNvPr id="8" name="TextBox 7"/>
          <p:cNvSpPr txBox="1"/>
          <p:nvPr/>
        </p:nvSpPr>
        <p:spPr>
          <a:xfrm>
            <a:off x="6516216" y="1196752"/>
            <a:ext cx="2160240" cy="369332"/>
          </a:xfrm>
          <a:prstGeom prst="rect">
            <a:avLst/>
          </a:prstGeom>
          <a:solidFill>
            <a:schemeClr val="bg1"/>
          </a:solidFill>
        </p:spPr>
        <p:txBody>
          <a:bodyPr wrap="square" rtlCol="0">
            <a:spAutoFit/>
          </a:bodyPr>
          <a:lstStyle/>
          <a:p>
            <a:endParaRPr lang="pt-BR" dirty="0"/>
          </a:p>
        </p:txBody>
      </p:sp>
      <p:pic>
        <p:nvPicPr>
          <p:cNvPr id="411651" name="Picture 3"/>
          <p:cNvPicPr>
            <a:picLocks noChangeAspect="1" noChangeArrowheads="1"/>
          </p:cNvPicPr>
          <p:nvPr/>
        </p:nvPicPr>
        <p:blipFill>
          <a:blip r:embed="rId3" cstate="print"/>
          <a:srcRect/>
          <a:stretch>
            <a:fillRect/>
          </a:stretch>
        </p:blipFill>
        <p:spPr bwMode="auto">
          <a:xfrm>
            <a:off x="323528" y="104964"/>
            <a:ext cx="8363272" cy="6543486"/>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7190"/>
                                        </p:tgtEl>
                                        <p:attrNameLst>
                                          <p:attrName>style.visibility</p:attrName>
                                        </p:attrNameLst>
                                      </p:cBhvr>
                                      <p:to>
                                        <p:strVal val="visible"/>
                                      </p:to>
                                    </p:set>
                                    <p:anim calcmode="lin" valueType="num">
                                      <p:cBhvr additive="base">
                                        <p:cTn id="7" dur="500" fill="hold"/>
                                        <p:tgtEl>
                                          <p:spTgt spid="477190"/>
                                        </p:tgtEl>
                                        <p:attrNameLst>
                                          <p:attrName>ppt_x</p:attrName>
                                        </p:attrNameLst>
                                      </p:cBhvr>
                                      <p:tavLst>
                                        <p:tav tm="0">
                                          <p:val>
                                            <p:strVal val="#ppt_x"/>
                                          </p:val>
                                        </p:tav>
                                        <p:tav tm="100000">
                                          <p:val>
                                            <p:strVal val="#ppt_x"/>
                                          </p:val>
                                        </p:tav>
                                      </p:tavLst>
                                    </p:anim>
                                    <p:anim calcmode="lin" valueType="num">
                                      <p:cBhvr additive="base">
                                        <p:cTn id="8" dur="500" fill="hold"/>
                                        <p:tgtEl>
                                          <p:spTgt spid="4771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11651"/>
                                        </p:tgtEl>
                                        <p:attrNameLst>
                                          <p:attrName>ppt_x</p:attrName>
                                        </p:attrNameLst>
                                      </p:cBhvr>
                                      <p:tavLst>
                                        <p:tav tm="0">
                                          <p:val>
                                            <p:strVal val="ppt_x"/>
                                          </p:val>
                                        </p:tav>
                                        <p:tav tm="100000">
                                          <p:val>
                                            <p:strVal val="ppt_x"/>
                                          </p:val>
                                        </p:tav>
                                      </p:tavLst>
                                    </p:anim>
                                    <p:anim calcmode="lin" valueType="num">
                                      <p:cBhvr additive="base">
                                        <p:cTn id="13" dur="500"/>
                                        <p:tgtEl>
                                          <p:spTgt spid="411651"/>
                                        </p:tgtEl>
                                        <p:attrNameLst>
                                          <p:attrName>ppt_y</p:attrName>
                                        </p:attrNameLst>
                                      </p:cBhvr>
                                      <p:tavLst>
                                        <p:tav tm="0">
                                          <p:val>
                                            <p:strVal val="ppt_y"/>
                                          </p:val>
                                        </p:tav>
                                        <p:tav tm="100000">
                                          <p:val>
                                            <p:strVal val="1+ppt_h/2"/>
                                          </p:val>
                                        </p:tav>
                                      </p:tavLst>
                                    </p:anim>
                                    <p:set>
                                      <p:cBhvr>
                                        <p:cTn id="14" dur="1" fill="hold">
                                          <p:stCondLst>
                                            <p:cond delay="499"/>
                                          </p:stCondLst>
                                        </p:cTn>
                                        <p:tgtEl>
                                          <p:spTgt spid="4116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9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228600" y="152400"/>
            <a:ext cx="8915400" cy="4886325"/>
          </a:xfrm>
          <a:prstGeom prst="rect">
            <a:avLst/>
          </a:prstGeom>
          <a:noFill/>
          <a:ln w="9525">
            <a:noFill/>
            <a:miter lim="800000"/>
            <a:headEnd/>
            <a:tailEnd/>
          </a:ln>
        </p:spPr>
        <p:txBody>
          <a:bodyPr>
            <a:spAutoFit/>
          </a:bodyPr>
          <a:lstStyle/>
          <a:p>
            <a:pPr>
              <a:spcBef>
                <a:spcPts val="500"/>
              </a:spcBef>
              <a:spcAft>
                <a:spcPts val="500"/>
              </a:spcAft>
            </a:pPr>
            <a:r>
              <a:rPr lang="pt-BR"/>
              <a:t>Visão Simpsoniana da macroevolução</a:t>
            </a:r>
          </a:p>
          <a:p>
            <a:pPr>
              <a:spcBef>
                <a:spcPts val="500"/>
              </a:spcBef>
              <a:spcAft>
                <a:spcPts val="500"/>
              </a:spcAft>
            </a:pPr>
            <a:r>
              <a:rPr lang="pt-BR"/>
              <a:t>“Life is like a donut, round and empty inside”</a:t>
            </a:r>
          </a:p>
          <a:p>
            <a:pPr>
              <a:spcBef>
                <a:spcPts val="500"/>
              </a:spcBef>
              <a:spcAft>
                <a:spcPts val="500"/>
              </a:spcAft>
            </a:pPr>
            <a:endParaRPr lang="pt-BR"/>
          </a:p>
          <a:p>
            <a:pPr>
              <a:spcBef>
                <a:spcPts val="500"/>
              </a:spcBef>
              <a:spcAft>
                <a:spcPts val="500"/>
              </a:spcAft>
            </a:pPr>
            <a:endParaRPr lang="pt-BR"/>
          </a:p>
          <a:p>
            <a:pPr>
              <a:spcBef>
                <a:spcPts val="500"/>
              </a:spcBef>
              <a:spcAft>
                <a:spcPts val="500"/>
              </a:spcAft>
            </a:pPr>
            <a:endParaRPr lang="pt-BR"/>
          </a:p>
          <a:p>
            <a:pPr>
              <a:spcBef>
                <a:spcPts val="500"/>
              </a:spcBef>
              <a:spcAft>
                <a:spcPts val="500"/>
              </a:spcAft>
            </a:pPr>
            <a:r>
              <a:rPr lang="pt-BR"/>
              <a:t>– Invasão e diversificação de zonas adaptativas</a:t>
            </a:r>
            <a:endParaRPr lang="pt-BR" noProof="1"/>
          </a:p>
          <a:p>
            <a:pPr>
              <a:spcBef>
                <a:spcPts val="500"/>
              </a:spcBef>
              <a:spcAft>
                <a:spcPts val="500"/>
              </a:spcAft>
            </a:pPr>
            <a:endParaRPr lang="pt-BR"/>
          </a:p>
          <a:p>
            <a:pPr>
              <a:spcBef>
                <a:spcPts val="500"/>
              </a:spcBef>
              <a:spcAft>
                <a:spcPts val="500"/>
              </a:spcAft>
            </a:pPr>
            <a:endParaRPr lang="pt-BR" noProof="1"/>
          </a:p>
          <a:p>
            <a:pPr>
              <a:spcBef>
                <a:spcPts val="500"/>
              </a:spcBef>
              <a:spcAft>
                <a:spcPts val="500"/>
              </a:spcAft>
            </a:pPr>
            <a:endParaRPr lang="pt-BR" noProof="1"/>
          </a:p>
          <a:p>
            <a:pPr>
              <a:spcBef>
                <a:spcPts val="500"/>
              </a:spcBef>
              <a:spcAft>
                <a:spcPts val="500"/>
              </a:spcAft>
            </a:pPr>
            <a:endParaRPr lang="pt-BR" noProof="1"/>
          </a:p>
        </p:txBody>
      </p:sp>
      <p:pic>
        <p:nvPicPr>
          <p:cNvPr id="96259" name="Picture 3" descr="simpson-in-black"/>
          <p:cNvPicPr>
            <a:picLocks noChangeAspect="1" noChangeArrowheads="1"/>
          </p:cNvPicPr>
          <p:nvPr/>
        </p:nvPicPr>
        <p:blipFill>
          <a:blip r:embed="rId2" cstate="print"/>
          <a:srcRect/>
          <a:stretch>
            <a:fillRect/>
          </a:stretch>
        </p:blipFill>
        <p:spPr bwMode="auto">
          <a:xfrm>
            <a:off x="7245350" y="0"/>
            <a:ext cx="1851025" cy="2743200"/>
          </a:xfrm>
          <a:prstGeom prst="rect">
            <a:avLst/>
          </a:prstGeom>
          <a:noFill/>
          <a:ln w="9525">
            <a:no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609600" y="3124200"/>
            <a:ext cx="2005013" cy="3048000"/>
          </a:xfrm>
          <a:prstGeom prst="rect">
            <a:avLst/>
          </a:prstGeom>
          <a:noFill/>
          <a:ln w="9525">
            <a:noFill/>
            <a:miter lim="800000"/>
            <a:headEnd/>
            <a:tailEnd/>
          </a:ln>
        </p:spPr>
      </p:pic>
      <p:sp>
        <p:nvSpPr>
          <p:cNvPr id="96261" name="Rectangle 5"/>
          <p:cNvSpPr>
            <a:spLocks noChangeArrowheads="1"/>
          </p:cNvSpPr>
          <p:nvPr/>
        </p:nvSpPr>
        <p:spPr bwMode="auto">
          <a:xfrm>
            <a:off x="381000" y="6172200"/>
            <a:ext cx="2878138" cy="457200"/>
          </a:xfrm>
          <a:prstGeom prst="rect">
            <a:avLst/>
          </a:prstGeom>
          <a:noFill/>
          <a:ln w="9525">
            <a:noFill/>
            <a:miter lim="800000"/>
            <a:headEnd/>
            <a:tailEnd/>
          </a:ln>
        </p:spPr>
        <p:txBody>
          <a:bodyPr wrap="none">
            <a:spAutoFit/>
          </a:bodyPr>
          <a:lstStyle/>
          <a:p>
            <a:r>
              <a:rPr lang="pt-BR"/>
              <a:t>George G. Simpson</a:t>
            </a:r>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2" cstate="print"/>
          <a:srcRect/>
          <a:stretch>
            <a:fillRect/>
          </a:stretch>
        </p:blipFill>
        <p:spPr bwMode="auto">
          <a:xfrm>
            <a:off x="0" y="1093788"/>
            <a:ext cx="8915400" cy="5764212"/>
          </a:xfrm>
          <a:prstGeom prst="rect">
            <a:avLst/>
          </a:prstGeom>
          <a:noFill/>
          <a:ln w="9525">
            <a:noFill/>
            <a:miter lim="800000"/>
            <a:headEnd/>
            <a:tailEnd/>
          </a:ln>
        </p:spPr>
      </p:pic>
      <p:sp>
        <p:nvSpPr>
          <p:cNvPr id="24579" name="Rectangle 5"/>
          <p:cNvSpPr>
            <a:spLocks noChangeArrowheads="1"/>
          </p:cNvSpPr>
          <p:nvPr/>
        </p:nvSpPr>
        <p:spPr bwMode="auto">
          <a:xfrm>
            <a:off x="2438400" y="0"/>
            <a:ext cx="4032250" cy="822325"/>
          </a:xfrm>
          <a:prstGeom prst="rect">
            <a:avLst/>
          </a:prstGeom>
          <a:noFill/>
          <a:ln w="9525">
            <a:noFill/>
            <a:miter lim="800000"/>
            <a:headEnd/>
            <a:tailEnd/>
          </a:ln>
        </p:spPr>
        <p:txBody>
          <a:bodyPr wrap="none">
            <a:spAutoFit/>
          </a:bodyPr>
          <a:lstStyle/>
          <a:p>
            <a:pPr algn="ctr"/>
            <a:r>
              <a:rPr lang="pt-PT"/>
              <a:t>Módulos</a:t>
            </a:r>
          </a:p>
          <a:p>
            <a:pPr algn="ctr"/>
            <a:r>
              <a:rPr lang="pt-PT"/>
              <a:t>Mapa Genotípico-Fenotípico</a:t>
            </a:r>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458" name="Picture 5"/>
          <p:cNvPicPr>
            <a:picLocks noChangeAspect="1" noChangeArrowheads="1"/>
          </p:cNvPicPr>
          <p:nvPr/>
        </p:nvPicPr>
        <p:blipFill>
          <a:blip r:embed="rId3" cstate="print"/>
          <a:srcRect/>
          <a:stretch>
            <a:fillRect/>
          </a:stretch>
        </p:blipFill>
        <p:spPr bwMode="auto">
          <a:xfrm>
            <a:off x="1371600" y="2438400"/>
            <a:ext cx="5638800" cy="2230438"/>
          </a:xfrm>
          <a:prstGeom prst="rect">
            <a:avLst/>
          </a:prstGeom>
          <a:noFill/>
          <a:ln w="9525">
            <a:noFill/>
            <a:miter lim="800000"/>
            <a:headEnd/>
            <a:tailEnd/>
          </a:ln>
        </p:spPr>
      </p:pic>
      <p:pic>
        <p:nvPicPr>
          <p:cNvPr id="19459" name="Picture 6"/>
          <p:cNvPicPr>
            <a:picLocks noChangeAspect="1" noChangeArrowheads="1"/>
          </p:cNvPicPr>
          <p:nvPr/>
        </p:nvPicPr>
        <p:blipFill>
          <a:blip r:embed="rId4" cstate="print"/>
          <a:srcRect/>
          <a:stretch>
            <a:fillRect/>
          </a:stretch>
        </p:blipFill>
        <p:spPr bwMode="auto">
          <a:xfrm>
            <a:off x="1447800" y="4495800"/>
            <a:ext cx="4572000" cy="2127250"/>
          </a:xfrm>
          <a:prstGeom prst="rect">
            <a:avLst/>
          </a:prstGeom>
          <a:noFill/>
          <a:ln w="9525">
            <a:noFill/>
            <a:miter lim="800000"/>
            <a:headEnd/>
            <a:tailEnd/>
          </a:ln>
        </p:spPr>
      </p:pic>
      <p:sp>
        <p:nvSpPr>
          <p:cNvPr id="19460" name="Rectangle 6"/>
          <p:cNvSpPr>
            <a:spLocks noChangeArrowheads="1"/>
          </p:cNvSpPr>
          <p:nvPr/>
        </p:nvSpPr>
        <p:spPr bwMode="auto">
          <a:xfrm>
            <a:off x="1447800" y="4495800"/>
            <a:ext cx="2590800" cy="533400"/>
          </a:xfrm>
          <a:prstGeom prst="rect">
            <a:avLst/>
          </a:prstGeom>
          <a:solidFill>
            <a:schemeClr val="bg1"/>
          </a:solidFill>
          <a:ln w="9525" algn="ctr">
            <a:noFill/>
            <a:round/>
            <a:headEnd/>
            <a:tailEnd/>
          </a:ln>
        </p:spPr>
        <p:txBody>
          <a:bodyPr/>
          <a:lstStyle/>
          <a:p>
            <a:pPr eaLnBrk="0" hangingPunct="0"/>
            <a:endParaRPr lang="en-US" sz="2000">
              <a:solidFill>
                <a:schemeClr val="tx1"/>
              </a:solidFill>
            </a:endParaRPr>
          </a:p>
        </p:txBody>
      </p:sp>
      <p:sp>
        <p:nvSpPr>
          <p:cNvPr id="19461" name="TextBox 7"/>
          <p:cNvSpPr txBox="1">
            <a:spLocks noChangeArrowheads="1"/>
          </p:cNvSpPr>
          <p:nvPr/>
        </p:nvSpPr>
        <p:spPr bwMode="auto">
          <a:xfrm>
            <a:off x="928688" y="857250"/>
            <a:ext cx="7696200" cy="400110"/>
          </a:xfrm>
          <a:prstGeom prst="rect">
            <a:avLst/>
          </a:prstGeom>
          <a:noFill/>
          <a:ln w="9525">
            <a:noFill/>
            <a:miter lim="800000"/>
            <a:headEnd/>
            <a:tailEnd/>
          </a:ln>
        </p:spPr>
        <p:txBody>
          <a:bodyPr>
            <a:spAutoFit/>
          </a:bodyPr>
          <a:lstStyle/>
          <a:p>
            <a:r>
              <a:rPr lang="pt-BR" sz="2000" dirty="0">
                <a:solidFill>
                  <a:schemeClr val="tx1"/>
                </a:solidFill>
                <a:latin typeface="Verdana" pitchFamily="34" charset="0"/>
              </a:rPr>
              <a:t>Visualizando</a:t>
            </a:r>
            <a:endParaRPr lang="en-US" sz="2000" dirty="0">
              <a:solidFill>
                <a:schemeClr val="tx1"/>
              </a:solidFill>
              <a:latin typeface="Verdana" pitchFamily="34" charset="0"/>
            </a:endParaRPr>
          </a:p>
        </p:txBody>
      </p:sp>
      <p:cxnSp>
        <p:nvCxnSpPr>
          <p:cNvPr id="7" name="Straight Connector 6"/>
          <p:cNvCxnSpPr/>
          <p:nvPr/>
        </p:nvCxnSpPr>
        <p:spPr bwMode="auto">
          <a:xfrm>
            <a:off x="1524000" y="4648200"/>
            <a:ext cx="2819400" cy="1588"/>
          </a:xfrm>
          <a:prstGeom prst="line">
            <a:avLst/>
          </a:prstGeom>
          <a:solidFill>
            <a:schemeClr val="accent1"/>
          </a:solidFill>
          <a:ln w="53975" cap="flat" cmpd="sng" algn="ctr">
            <a:solidFill>
              <a:schemeClr val="accent4">
                <a:lumMod val="75000"/>
                <a:lumOff val="25000"/>
              </a:schemeClr>
            </a:solidFill>
            <a:prstDash val="solid"/>
            <a:round/>
            <a:headEnd type="none" w="med" len="med"/>
            <a:tailEnd type="none" w="med" len="med"/>
          </a:ln>
          <a:effectLst/>
        </p:spPr>
      </p:cxnSp>
      <p:cxnSp>
        <p:nvCxnSpPr>
          <p:cNvPr id="19463" name="Straight Connector 15"/>
          <p:cNvCxnSpPr>
            <a:cxnSpLocks noChangeShapeType="1"/>
          </p:cNvCxnSpPr>
          <p:nvPr/>
        </p:nvCxnSpPr>
        <p:spPr bwMode="auto">
          <a:xfrm rot="5400000">
            <a:off x="1409701" y="4533900"/>
            <a:ext cx="228600" cy="3175"/>
          </a:xfrm>
          <a:prstGeom prst="line">
            <a:avLst/>
          </a:prstGeom>
          <a:noFill/>
          <a:ln w="41275" algn="ctr">
            <a:solidFill>
              <a:schemeClr val="tx1"/>
            </a:solidFill>
            <a:round/>
            <a:headEnd/>
            <a:tailEnd/>
          </a:ln>
        </p:spPr>
      </p:cxnSp>
      <p:cxnSp>
        <p:nvCxnSpPr>
          <p:cNvPr id="9" name="Straight Connector 8"/>
          <p:cNvCxnSpPr/>
          <p:nvPr/>
        </p:nvCxnSpPr>
        <p:spPr bwMode="auto">
          <a:xfrm rot="5400000">
            <a:off x="41536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10" name="Straight Connector 9"/>
          <p:cNvCxnSpPr/>
          <p:nvPr/>
        </p:nvCxnSpPr>
        <p:spPr bwMode="auto">
          <a:xfrm rot="5400000">
            <a:off x="13342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19466" name="Straight Connector 24"/>
          <p:cNvCxnSpPr>
            <a:cxnSpLocks noChangeShapeType="1"/>
          </p:cNvCxnSpPr>
          <p:nvPr/>
        </p:nvCxnSpPr>
        <p:spPr bwMode="auto">
          <a:xfrm>
            <a:off x="1600200" y="5181600"/>
            <a:ext cx="2819400" cy="1588"/>
          </a:xfrm>
          <a:prstGeom prst="line">
            <a:avLst/>
          </a:prstGeom>
          <a:noFill/>
          <a:ln w="53975" algn="ctr">
            <a:solidFill>
              <a:srgbClr val="7030A0"/>
            </a:solidFill>
            <a:round/>
            <a:headEnd/>
            <a:tailEnd/>
          </a:ln>
        </p:spPr>
      </p:cxnSp>
      <p:cxnSp>
        <p:nvCxnSpPr>
          <p:cNvPr id="19467" name="Straight Connector 25"/>
          <p:cNvCxnSpPr>
            <a:cxnSpLocks noChangeShapeType="1"/>
          </p:cNvCxnSpPr>
          <p:nvPr/>
        </p:nvCxnSpPr>
        <p:spPr bwMode="auto">
          <a:xfrm rot="5400000">
            <a:off x="1410494" y="5371306"/>
            <a:ext cx="381000" cy="1588"/>
          </a:xfrm>
          <a:prstGeom prst="line">
            <a:avLst/>
          </a:prstGeom>
          <a:noFill/>
          <a:ln w="41275" algn="ctr">
            <a:solidFill>
              <a:srgbClr val="7030A0"/>
            </a:solidFill>
            <a:round/>
            <a:headEnd/>
            <a:tailEnd/>
          </a:ln>
        </p:spPr>
      </p:cxnSp>
      <p:cxnSp>
        <p:nvCxnSpPr>
          <p:cNvPr id="19468" name="Straight Connector 26"/>
          <p:cNvCxnSpPr>
            <a:cxnSpLocks noChangeShapeType="1"/>
          </p:cNvCxnSpPr>
          <p:nvPr/>
        </p:nvCxnSpPr>
        <p:spPr bwMode="auto">
          <a:xfrm rot="5400000">
            <a:off x="4229894" y="5371306"/>
            <a:ext cx="381000" cy="1588"/>
          </a:xfrm>
          <a:prstGeom prst="line">
            <a:avLst/>
          </a:prstGeom>
          <a:noFill/>
          <a:ln w="41275" algn="ctr">
            <a:solidFill>
              <a:srgbClr val="7030A0"/>
            </a:solidFill>
            <a:round/>
            <a:headEnd/>
            <a:tailEnd/>
          </a:ln>
        </p:spPr>
      </p:cxnSp>
      <p:cxnSp>
        <p:nvCxnSpPr>
          <p:cNvPr id="19469" name="Straight Arrow Connector 28"/>
          <p:cNvCxnSpPr>
            <a:cxnSpLocks noChangeShapeType="1"/>
          </p:cNvCxnSpPr>
          <p:nvPr/>
        </p:nvCxnSpPr>
        <p:spPr bwMode="auto">
          <a:xfrm>
            <a:off x="4343400" y="4495800"/>
            <a:ext cx="2514600" cy="1588"/>
          </a:xfrm>
          <a:prstGeom prst="straightConnector1">
            <a:avLst/>
          </a:prstGeom>
          <a:noFill/>
          <a:ln w="9525" algn="ctr">
            <a:solidFill>
              <a:schemeClr val="tx1"/>
            </a:solidFill>
            <a:round/>
            <a:headEnd/>
            <a:tailEnd type="arrow" w="med" len="med"/>
          </a:ln>
        </p:spPr>
      </p:cxnSp>
      <p:cxnSp>
        <p:nvCxnSpPr>
          <p:cNvPr id="19470" name="Straight Arrow Connector 30"/>
          <p:cNvCxnSpPr>
            <a:cxnSpLocks noChangeShapeType="1"/>
          </p:cNvCxnSpPr>
          <p:nvPr/>
        </p:nvCxnSpPr>
        <p:spPr bwMode="auto">
          <a:xfrm>
            <a:off x="4419600" y="5410200"/>
            <a:ext cx="1905000" cy="1588"/>
          </a:xfrm>
          <a:prstGeom prst="straightConnector1">
            <a:avLst/>
          </a:prstGeom>
          <a:noFill/>
          <a:ln w="9525" algn="ctr">
            <a:solidFill>
              <a:schemeClr val="tx1"/>
            </a:solidFill>
            <a:round/>
            <a:headEnd/>
            <a:tailEnd type="arrow" w="med" len="med"/>
          </a:ln>
        </p:spPr>
      </p:cxnSp>
      <p:sp>
        <p:nvSpPr>
          <p:cNvPr id="19471" name="TextBox 32"/>
          <p:cNvSpPr txBox="1">
            <a:spLocks noChangeArrowheads="1"/>
          </p:cNvSpPr>
          <p:nvPr/>
        </p:nvSpPr>
        <p:spPr bwMode="auto">
          <a:xfrm>
            <a:off x="7086600" y="4267200"/>
            <a:ext cx="2057400" cy="707886"/>
          </a:xfrm>
          <a:prstGeom prst="rect">
            <a:avLst/>
          </a:prstGeom>
          <a:noFill/>
          <a:ln w="9525">
            <a:noFill/>
            <a:miter lim="800000"/>
            <a:headEnd/>
            <a:tailEnd/>
          </a:ln>
        </p:spPr>
        <p:txBody>
          <a:bodyPr wrap="square">
            <a:spAutoFit/>
          </a:bodyPr>
          <a:lstStyle/>
          <a:p>
            <a:pPr algn="ctr"/>
            <a:r>
              <a:rPr lang="pt-BR" sz="2000" dirty="0">
                <a:solidFill>
                  <a:schemeClr val="tx1"/>
                </a:solidFill>
                <a:latin typeface="Verdana" pitchFamily="34" charset="0"/>
              </a:rPr>
              <a:t>Comprimento</a:t>
            </a:r>
          </a:p>
          <a:p>
            <a:pPr algn="ctr"/>
            <a:r>
              <a:rPr lang="pt-BR" sz="2000" dirty="0">
                <a:solidFill>
                  <a:schemeClr val="tx1"/>
                </a:solidFill>
                <a:latin typeface="Verdana" pitchFamily="34" charset="0"/>
              </a:rPr>
              <a:t>Maxila (A)</a:t>
            </a:r>
            <a:endParaRPr lang="en-US" sz="2000" dirty="0">
              <a:solidFill>
                <a:schemeClr val="tx1"/>
              </a:solidFill>
              <a:latin typeface="Verdana" pitchFamily="34" charset="0"/>
            </a:endParaRPr>
          </a:p>
        </p:txBody>
      </p:sp>
      <p:sp>
        <p:nvSpPr>
          <p:cNvPr id="19472" name="TextBox 33"/>
          <p:cNvSpPr txBox="1">
            <a:spLocks noChangeArrowheads="1"/>
          </p:cNvSpPr>
          <p:nvPr/>
        </p:nvSpPr>
        <p:spPr bwMode="auto">
          <a:xfrm>
            <a:off x="6477000" y="5181600"/>
            <a:ext cx="2514600" cy="1015663"/>
          </a:xfrm>
          <a:prstGeom prst="rect">
            <a:avLst/>
          </a:prstGeom>
          <a:noFill/>
          <a:ln w="9525">
            <a:noFill/>
            <a:miter lim="800000"/>
            <a:headEnd/>
            <a:tailEnd/>
          </a:ln>
        </p:spPr>
        <p:txBody>
          <a:bodyPr wrap="square">
            <a:spAutoFit/>
          </a:bodyPr>
          <a:lstStyle/>
          <a:p>
            <a:pPr algn="ctr"/>
            <a:r>
              <a:rPr lang="pt-BR" sz="2000" dirty="0">
                <a:solidFill>
                  <a:schemeClr val="tx1"/>
                </a:solidFill>
                <a:latin typeface="Verdana" pitchFamily="34" charset="0"/>
              </a:rPr>
              <a:t>Comprimento</a:t>
            </a:r>
          </a:p>
          <a:p>
            <a:pPr algn="ctr"/>
            <a:r>
              <a:rPr lang="pt-BR" sz="2000" dirty="0">
                <a:solidFill>
                  <a:schemeClr val="tx1"/>
                </a:solidFill>
                <a:latin typeface="Verdana" pitchFamily="34" charset="0"/>
              </a:rPr>
              <a:t>Corpo Mandibular</a:t>
            </a:r>
          </a:p>
          <a:p>
            <a:pPr algn="ctr"/>
            <a:r>
              <a:rPr lang="pt-BR" sz="2000" dirty="0">
                <a:solidFill>
                  <a:schemeClr val="tx1"/>
                </a:solidFill>
                <a:latin typeface="Verdana" pitchFamily="34" charset="0"/>
              </a:rPr>
              <a:t>(B)</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482" name="Picture 19"/>
          <p:cNvPicPr>
            <a:picLocks noChangeAspect="1" noChangeArrowheads="1"/>
          </p:cNvPicPr>
          <p:nvPr/>
        </p:nvPicPr>
        <p:blipFill>
          <a:blip r:embed="rId3" cstate="print"/>
          <a:srcRect/>
          <a:stretch>
            <a:fillRect/>
          </a:stretch>
        </p:blipFill>
        <p:spPr bwMode="auto">
          <a:xfrm>
            <a:off x="1371600" y="2514600"/>
            <a:ext cx="5638800" cy="4187825"/>
          </a:xfrm>
          <a:prstGeom prst="rect">
            <a:avLst/>
          </a:prstGeom>
          <a:noFill/>
          <a:ln w="9525">
            <a:noFill/>
            <a:miter lim="800000"/>
            <a:headEnd/>
            <a:tailEnd/>
          </a:ln>
        </p:spPr>
      </p:pic>
      <p:cxnSp>
        <p:nvCxnSpPr>
          <p:cNvPr id="20483" name="Straight Arrow Connector 3"/>
          <p:cNvCxnSpPr>
            <a:cxnSpLocks noChangeShapeType="1"/>
          </p:cNvCxnSpPr>
          <p:nvPr/>
        </p:nvCxnSpPr>
        <p:spPr bwMode="auto">
          <a:xfrm>
            <a:off x="5334000" y="5638800"/>
            <a:ext cx="1143000" cy="1588"/>
          </a:xfrm>
          <a:prstGeom prst="straightConnector1">
            <a:avLst/>
          </a:prstGeom>
          <a:noFill/>
          <a:ln w="9525" algn="ctr">
            <a:solidFill>
              <a:schemeClr val="tx1"/>
            </a:solidFill>
            <a:round/>
            <a:headEnd/>
            <a:tailEnd type="arrow" w="med" len="med"/>
          </a:ln>
        </p:spPr>
      </p:cxnSp>
      <p:cxnSp>
        <p:nvCxnSpPr>
          <p:cNvPr id="20484" name="Straight Arrow Connector 4"/>
          <p:cNvCxnSpPr>
            <a:cxnSpLocks noChangeShapeType="1"/>
          </p:cNvCxnSpPr>
          <p:nvPr/>
        </p:nvCxnSpPr>
        <p:spPr bwMode="auto">
          <a:xfrm>
            <a:off x="6096000" y="3048000"/>
            <a:ext cx="1143000" cy="1588"/>
          </a:xfrm>
          <a:prstGeom prst="straightConnector1">
            <a:avLst/>
          </a:prstGeom>
          <a:noFill/>
          <a:ln w="9525" algn="ctr">
            <a:solidFill>
              <a:schemeClr val="tx1"/>
            </a:solidFill>
            <a:round/>
            <a:headEnd/>
            <a:tailEnd type="arrow" w="med" len="med"/>
          </a:ln>
        </p:spPr>
      </p:cxnSp>
      <p:cxnSp>
        <p:nvCxnSpPr>
          <p:cNvPr id="20485" name="Straight Arrow Connector 6"/>
          <p:cNvCxnSpPr>
            <a:cxnSpLocks noChangeShapeType="1"/>
          </p:cNvCxnSpPr>
          <p:nvPr/>
        </p:nvCxnSpPr>
        <p:spPr bwMode="auto">
          <a:xfrm>
            <a:off x="3581400" y="4267200"/>
            <a:ext cx="2895600" cy="1295400"/>
          </a:xfrm>
          <a:prstGeom prst="straightConnector1">
            <a:avLst/>
          </a:prstGeom>
          <a:noFill/>
          <a:ln w="9525" algn="ctr">
            <a:solidFill>
              <a:schemeClr val="tx1"/>
            </a:solidFill>
            <a:round/>
            <a:headEnd/>
            <a:tailEnd type="arrow" w="med" len="med"/>
          </a:ln>
        </p:spPr>
      </p:cxnSp>
      <p:sp>
        <p:nvSpPr>
          <p:cNvPr id="20486" name="TextBox 7"/>
          <p:cNvSpPr txBox="1">
            <a:spLocks noChangeArrowheads="1"/>
          </p:cNvSpPr>
          <p:nvPr/>
        </p:nvSpPr>
        <p:spPr bwMode="auto">
          <a:xfrm>
            <a:off x="990600" y="1447800"/>
            <a:ext cx="6477000" cy="461963"/>
          </a:xfrm>
          <a:prstGeom prst="rect">
            <a:avLst/>
          </a:prstGeom>
          <a:noFill/>
          <a:ln w="9525">
            <a:noFill/>
            <a:miter lim="800000"/>
            <a:headEnd/>
            <a:tailEnd/>
          </a:ln>
        </p:spPr>
        <p:txBody>
          <a:bodyPr>
            <a:spAutoFit/>
          </a:bodyPr>
          <a:lstStyle/>
          <a:p>
            <a:r>
              <a:rPr lang="pt-BR" sz="2400" dirty="0">
                <a:solidFill>
                  <a:schemeClr val="tx1"/>
                </a:solidFill>
                <a:latin typeface="Verdana" pitchFamily="34" charset="0"/>
              </a:rPr>
              <a:t>Origem comum no desenvolvimento</a:t>
            </a:r>
            <a:endParaRPr lang="en-US" sz="2400" dirty="0">
              <a:solidFill>
                <a:schemeClr val="tx1"/>
              </a:solidFill>
            </a:endParaRPr>
          </a:p>
        </p:txBody>
      </p:sp>
      <p:sp>
        <p:nvSpPr>
          <p:cNvPr id="20487" name="TextBox 9"/>
          <p:cNvSpPr txBox="1">
            <a:spLocks noChangeArrowheads="1"/>
          </p:cNvSpPr>
          <p:nvPr/>
        </p:nvSpPr>
        <p:spPr bwMode="auto">
          <a:xfrm>
            <a:off x="6553200" y="5334000"/>
            <a:ext cx="2286000" cy="461963"/>
          </a:xfrm>
          <a:prstGeom prst="rect">
            <a:avLst/>
          </a:prstGeom>
          <a:noFill/>
          <a:ln w="9525">
            <a:noFill/>
            <a:miter lim="800000"/>
            <a:headEnd/>
            <a:tailEnd/>
          </a:ln>
        </p:spPr>
        <p:txBody>
          <a:bodyPr>
            <a:spAutoFit/>
          </a:bodyPr>
          <a:lstStyle/>
          <a:p>
            <a:r>
              <a:rPr lang="pt-BR" sz="2400">
                <a:solidFill>
                  <a:schemeClr val="tx1"/>
                </a:solidFill>
                <a:latin typeface="Verdana" pitchFamily="34" charset="0"/>
              </a:rPr>
              <a:t>Crista neural</a:t>
            </a:r>
            <a:endParaRPr lang="en-US" sz="2400">
              <a:solidFill>
                <a:schemeClr val="tx1"/>
              </a:solidFill>
              <a:latin typeface="Verdana" pitchFamily="34" charset="0"/>
            </a:endParaRPr>
          </a:p>
        </p:txBody>
      </p:sp>
      <p:sp>
        <p:nvSpPr>
          <p:cNvPr id="20488" name="Rectangle 6"/>
          <p:cNvSpPr>
            <a:spLocks noChangeArrowheads="1"/>
          </p:cNvSpPr>
          <p:nvPr/>
        </p:nvSpPr>
        <p:spPr bwMode="auto">
          <a:xfrm>
            <a:off x="1447800" y="4495800"/>
            <a:ext cx="2590800" cy="533400"/>
          </a:xfrm>
          <a:prstGeom prst="rect">
            <a:avLst/>
          </a:prstGeom>
          <a:solidFill>
            <a:schemeClr val="bg1"/>
          </a:solidFill>
          <a:ln w="9525" algn="ctr">
            <a:noFill/>
            <a:round/>
            <a:headEnd/>
            <a:tailEnd/>
          </a:ln>
        </p:spPr>
        <p:txBody>
          <a:bodyPr/>
          <a:lstStyle/>
          <a:p>
            <a:pPr eaLnBrk="0" hangingPunct="0"/>
            <a:endParaRPr lang="en-US">
              <a:solidFill>
                <a:schemeClr val="tx1"/>
              </a:solidFill>
            </a:endParaRPr>
          </a:p>
        </p:txBody>
      </p:sp>
      <p:cxnSp>
        <p:nvCxnSpPr>
          <p:cNvPr id="10" name="Straight Connector 9"/>
          <p:cNvCxnSpPr/>
          <p:nvPr/>
        </p:nvCxnSpPr>
        <p:spPr bwMode="auto">
          <a:xfrm>
            <a:off x="1524000" y="4648200"/>
            <a:ext cx="2819400" cy="1588"/>
          </a:xfrm>
          <a:prstGeom prst="line">
            <a:avLst/>
          </a:prstGeom>
          <a:solidFill>
            <a:schemeClr val="accent1"/>
          </a:solidFill>
          <a:ln w="53975" cap="flat" cmpd="sng" algn="ctr">
            <a:solidFill>
              <a:schemeClr val="accent4">
                <a:lumMod val="75000"/>
                <a:lumOff val="25000"/>
              </a:schemeClr>
            </a:solidFill>
            <a:prstDash val="solid"/>
            <a:round/>
            <a:headEnd type="none" w="med" len="med"/>
            <a:tailEnd type="none" w="med" len="med"/>
          </a:ln>
          <a:effectLst/>
        </p:spPr>
      </p:cxnSp>
      <p:cxnSp>
        <p:nvCxnSpPr>
          <p:cNvPr id="11" name="Straight Connector 10"/>
          <p:cNvCxnSpPr/>
          <p:nvPr/>
        </p:nvCxnSpPr>
        <p:spPr bwMode="auto">
          <a:xfrm rot="5400000">
            <a:off x="41536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12" name="Straight Connector 11"/>
          <p:cNvCxnSpPr/>
          <p:nvPr/>
        </p:nvCxnSpPr>
        <p:spPr bwMode="auto">
          <a:xfrm rot="5400000">
            <a:off x="1334294" y="4456906"/>
            <a:ext cx="381000" cy="1588"/>
          </a:xfrm>
          <a:prstGeom prst="line">
            <a:avLst/>
          </a:prstGeom>
          <a:solidFill>
            <a:schemeClr val="accent1"/>
          </a:solidFill>
          <a:ln w="41275" cap="flat" cmpd="sng" algn="ctr">
            <a:solidFill>
              <a:schemeClr val="accent4">
                <a:lumMod val="75000"/>
                <a:lumOff val="25000"/>
              </a:schemeClr>
            </a:solidFill>
            <a:prstDash val="solid"/>
            <a:round/>
            <a:headEnd type="none" w="med" len="med"/>
            <a:tailEnd type="none" w="med" len="med"/>
          </a:ln>
          <a:effectLst/>
        </p:spPr>
      </p:cxnSp>
      <p:cxnSp>
        <p:nvCxnSpPr>
          <p:cNvPr id="20492" name="Straight Connector 9"/>
          <p:cNvCxnSpPr>
            <a:cxnSpLocks noChangeShapeType="1"/>
          </p:cNvCxnSpPr>
          <p:nvPr/>
        </p:nvCxnSpPr>
        <p:spPr bwMode="auto">
          <a:xfrm>
            <a:off x="1600200" y="5181600"/>
            <a:ext cx="2819400" cy="1588"/>
          </a:xfrm>
          <a:prstGeom prst="line">
            <a:avLst/>
          </a:prstGeom>
          <a:noFill/>
          <a:ln w="53975" algn="ctr">
            <a:solidFill>
              <a:srgbClr val="7030A0"/>
            </a:solidFill>
            <a:round/>
            <a:headEnd/>
            <a:tailEnd/>
          </a:ln>
        </p:spPr>
      </p:cxnSp>
      <p:cxnSp>
        <p:nvCxnSpPr>
          <p:cNvPr id="20493" name="Straight Connector 10"/>
          <p:cNvCxnSpPr>
            <a:cxnSpLocks noChangeShapeType="1"/>
          </p:cNvCxnSpPr>
          <p:nvPr/>
        </p:nvCxnSpPr>
        <p:spPr bwMode="auto">
          <a:xfrm rot="5400000">
            <a:off x="1410494" y="5371306"/>
            <a:ext cx="381000" cy="1588"/>
          </a:xfrm>
          <a:prstGeom prst="line">
            <a:avLst/>
          </a:prstGeom>
          <a:noFill/>
          <a:ln w="41275" algn="ctr">
            <a:solidFill>
              <a:srgbClr val="7030A0"/>
            </a:solidFill>
            <a:round/>
            <a:headEnd/>
            <a:tailEnd/>
          </a:ln>
        </p:spPr>
      </p:cxnSp>
      <p:cxnSp>
        <p:nvCxnSpPr>
          <p:cNvPr id="20494" name="Straight Connector 11"/>
          <p:cNvCxnSpPr>
            <a:cxnSpLocks noChangeShapeType="1"/>
          </p:cNvCxnSpPr>
          <p:nvPr/>
        </p:nvCxnSpPr>
        <p:spPr bwMode="auto">
          <a:xfrm rot="5400000">
            <a:off x="4229894" y="5371306"/>
            <a:ext cx="381000" cy="1588"/>
          </a:xfrm>
          <a:prstGeom prst="line">
            <a:avLst/>
          </a:prstGeom>
          <a:noFill/>
          <a:ln w="41275" algn="ctr">
            <a:solidFill>
              <a:srgbClr val="7030A0"/>
            </a:solidFill>
            <a:round/>
            <a:headEnd/>
            <a:tailEnd/>
          </a:ln>
        </p:spPr>
      </p:cxnSp>
      <p:sp>
        <p:nvSpPr>
          <p:cNvPr id="20495" name="TextBox 10"/>
          <p:cNvSpPr txBox="1">
            <a:spLocks noChangeArrowheads="1"/>
          </p:cNvSpPr>
          <p:nvPr/>
        </p:nvSpPr>
        <p:spPr bwMode="auto">
          <a:xfrm>
            <a:off x="7239000" y="2895600"/>
            <a:ext cx="2057400" cy="830263"/>
          </a:xfrm>
          <a:prstGeom prst="rect">
            <a:avLst/>
          </a:prstGeom>
          <a:noFill/>
          <a:ln w="9525">
            <a:noFill/>
            <a:miter lim="800000"/>
            <a:headEnd/>
            <a:tailEnd/>
          </a:ln>
        </p:spPr>
        <p:txBody>
          <a:bodyPr>
            <a:spAutoFit/>
          </a:bodyPr>
          <a:lstStyle/>
          <a:p>
            <a:r>
              <a:rPr lang="pt-BR" sz="2400" dirty="0">
                <a:solidFill>
                  <a:schemeClr val="tx1"/>
                </a:solidFill>
                <a:latin typeface="Verdana" pitchFamily="34" charset="0"/>
              </a:rPr>
              <a:t>Mesoderme</a:t>
            </a:r>
          </a:p>
          <a:p>
            <a:r>
              <a:rPr lang="pt-BR" sz="2400" dirty="0">
                <a:solidFill>
                  <a:schemeClr val="tx1"/>
                </a:solidFill>
                <a:latin typeface="Verdana" pitchFamily="34" charset="0"/>
              </a:rPr>
              <a:t>Paraxial</a:t>
            </a:r>
            <a:endParaRPr lang="en-US" sz="2400" dirty="0">
              <a:solidFill>
                <a:schemeClr val="tx1"/>
              </a:solidFill>
              <a:latin typeface="Verdana" pitchFamily="34" charset="0"/>
            </a:endParaRPr>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FFFFCC"/>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rgbClr val="FFFFCC"/>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2495</TotalTime>
  <Words>2389</Words>
  <Application>Microsoft Office PowerPoint</Application>
  <PresentationFormat>On-screen Show (4:3)</PresentationFormat>
  <Paragraphs>250</Paragraphs>
  <Slides>65</Slides>
  <Notes>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67" baseType="lpstr">
      <vt:lpstr>Default Design</vt:lpstr>
      <vt:lpstr>Image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vector>
  </TitlesOfParts>
  <Company>UERJ</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Gabriel Marroig</dc:creator>
  <cp:lastModifiedBy>Gabriel</cp:lastModifiedBy>
  <cp:revision>321</cp:revision>
  <dcterms:created xsi:type="dcterms:W3CDTF">2002-09-11T14:32:40Z</dcterms:created>
  <dcterms:modified xsi:type="dcterms:W3CDTF">2014-12-09T20:10:23Z</dcterms:modified>
</cp:coreProperties>
</file>